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</p:sldMasterIdLst>
  <p:notesMasterIdLst>
    <p:notesMasterId r:id="rId3"/>
  </p:notesMasterIdLst>
  <p:handoutMasterIdLst>
    <p:handoutMasterId r:id="rId4"/>
  </p:handoutMasterIdLst>
  <p:sldIdLst>
    <p:sldId id="266" r:id="rId2"/>
  </p:sldIdLst>
  <p:sldSz cx="30279975" cy="42808525"/>
  <p:notesSz cx="6858000" cy="9144000"/>
  <p:defaultTextStyle>
    <a:defPPr>
      <a:defRPr lang="de-DE"/>
    </a:defPPr>
    <a:lvl1pPr marL="0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1pPr>
    <a:lvl2pPr marL="2088215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2pPr>
    <a:lvl3pPr marL="4176431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3pPr>
    <a:lvl4pPr marL="6264646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4pPr>
    <a:lvl5pPr marL="8352861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8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53">
          <p15:clr>
            <a:srgbClr val="A4A3A4"/>
          </p15:clr>
        </p15:guide>
        <p15:guide id="2" orient="horz" pos="3838">
          <p15:clr>
            <a:srgbClr val="A4A3A4"/>
          </p15:clr>
        </p15:guide>
        <p15:guide id="3" orient="horz" pos="4201">
          <p15:clr>
            <a:srgbClr val="A4A3A4"/>
          </p15:clr>
        </p15:guide>
        <p15:guide id="4" orient="horz" pos="3294">
          <p15:clr>
            <a:srgbClr val="A4A3A4"/>
          </p15:clr>
        </p15:guide>
        <p15:guide id="5" orient="horz" pos="255">
          <p15:clr>
            <a:srgbClr val="A4A3A4"/>
          </p15:clr>
        </p15:guide>
        <p15:guide id="6" orient="horz" pos="1026">
          <p15:clr>
            <a:srgbClr val="A4A3A4"/>
          </p15:clr>
        </p15:guide>
        <p15:guide id="7" orient="horz" pos="3884">
          <p15:clr>
            <a:srgbClr val="A4A3A4"/>
          </p15:clr>
        </p15:guide>
        <p15:guide id="8" orient="horz" pos="3385">
          <p15:clr>
            <a:srgbClr val="A4A3A4"/>
          </p15:clr>
        </p15:guide>
        <p15:guide id="9" orient="horz" pos="2704">
          <p15:clr>
            <a:srgbClr val="A4A3A4"/>
          </p15:clr>
        </p15:guide>
        <p15:guide id="10" orient="horz" pos="1207">
          <p15:clr>
            <a:srgbClr val="A4A3A4"/>
          </p15:clr>
        </p15:guide>
        <p15:guide id="11" orient="horz" pos="1525">
          <p15:clr>
            <a:srgbClr val="A4A3A4"/>
          </p15:clr>
        </p15:guide>
        <p15:guide id="12" orient="horz" pos="1480">
          <p15:clr>
            <a:srgbClr val="A4A3A4"/>
          </p15:clr>
        </p15:guide>
        <p15:guide id="13" orient="horz" pos="3067">
          <p15:clr>
            <a:srgbClr val="A4A3A4"/>
          </p15:clr>
        </p15:guide>
        <p15:guide id="14" orient="horz" pos="1979">
          <p15:clr>
            <a:srgbClr val="A4A3A4"/>
          </p15:clr>
        </p15:guide>
        <p15:guide id="15" pos="2925">
          <p15:clr>
            <a:srgbClr val="A4A3A4"/>
          </p15:clr>
        </p15:guide>
        <p15:guide id="16" pos="2835">
          <p15:clr>
            <a:srgbClr val="A4A3A4"/>
          </p15:clr>
        </p15:guide>
        <p15:guide id="17" pos="2245">
          <p15:clr>
            <a:srgbClr val="A4A3A4"/>
          </p15:clr>
        </p15:guide>
        <p15:guide id="18" pos="2154">
          <p15:clr>
            <a:srgbClr val="A4A3A4"/>
          </p15:clr>
        </p15:guide>
        <p15:guide id="19" pos="1565">
          <p15:clr>
            <a:srgbClr val="A4A3A4"/>
          </p15:clr>
        </p15:guide>
        <p15:guide id="20" pos="1474">
          <p15:clr>
            <a:srgbClr val="A4A3A4"/>
          </p15:clr>
        </p15:guide>
        <p15:guide id="21" pos="884">
          <p15:clr>
            <a:srgbClr val="A4A3A4"/>
          </p15:clr>
        </p15:guide>
        <p15:guide id="22" pos="793">
          <p15:clr>
            <a:srgbClr val="A4A3A4"/>
          </p15:clr>
        </p15:guide>
        <p15:guide id="23" pos="204">
          <p15:clr>
            <a:srgbClr val="A4A3A4"/>
          </p15:clr>
        </p15:guide>
        <p15:guide id="24" pos="3515">
          <p15:clr>
            <a:srgbClr val="A4A3A4"/>
          </p15:clr>
        </p15:guide>
        <p15:guide id="25" pos="3606">
          <p15:clr>
            <a:srgbClr val="A4A3A4"/>
          </p15:clr>
        </p15:guide>
        <p15:guide id="26" pos="4195">
          <p15:clr>
            <a:srgbClr val="A4A3A4"/>
          </p15:clr>
        </p15:guide>
        <p15:guide id="27" pos="4286">
          <p15:clr>
            <a:srgbClr val="A4A3A4"/>
          </p15:clr>
        </p15:guide>
        <p15:guide id="28" pos="4876">
          <p15:clr>
            <a:srgbClr val="A4A3A4"/>
          </p15:clr>
        </p15:guide>
        <p15:guide id="29" pos="4967">
          <p15:clr>
            <a:srgbClr val="A4A3A4"/>
          </p15:clr>
        </p15:guide>
        <p15:guide id="30" pos="5556">
          <p15:clr>
            <a:srgbClr val="A4A3A4"/>
          </p15:clr>
        </p15:guide>
        <p15:guide id="31" orient="horz" pos="9174">
          <p15:clr>
            <a:srgbClr val="A4A3A4"/>
          </p15:clr>
        </p15:guide>
        <p15:guide id="32" orient="horz" pos="22782">
          <p15:clr>
            <a:srgbClr val="A4A3A4"/>
          </p15:clr>
        </p15:guide>
        <p15:guide id="33" orient="horz" pos="26320">
          <p15:clr>
            <a:srgbClr val="A4A3A4"/>
          </p15:clr>
        </p15:guide>
        <p15:guide id="34" orient="horz" pos="692">
          <p15:clr>
            <a:srgbClr val="A4A3A4"/>
          </p15:clr>
        </p15:guide>
        <p15:guide id="35" orient="horz" pos="4638">
          <p15:clr>
            <a:srgbClr val="A4A3A4"/>
          </p15:clr>
        </p15:guide>
        <p15:guide id="36" orient="horz" pos="18246">
          <p15:clr>
            <a:srgbClr val="A4A3A4"/>
          </p15:clr>
        </p15:guide>
        <p15:guide id="37" orient="horz" pos="13710">
          <p15:clr>
            <a:srgbClr val="A4A3A4"/>
          </p15:clr>
        </p15:guide>
        <p15:guide id="38" orient="horz" pos="4366">
          <p15:clr>
            <a:srgbClr val="A4A3A4"/>
          </p15:clr>
        </p15:guide>
        <p15:guide id="39" orient="horz" pos="24732">
          <p15:clr>
            <a:srgbClr val="A4A3A4"/>
          </p15:clr>
        </p15:guide>
        <p15:guide id="40" orient="horz" pos="1145">
          <p15:clr>
            <a:srgbClr val="A4A3A4"/>
          </p15:clr>
        </p15:guide>
        <p15:guide id="41" orient="horz" pos="2778">
          <p15:clr>
            <a:srgbClr val="A4A3A4"/>
          </p15:clr>
        </p15:guide>
        <p15:guide id="42" pos="9628">
          <p15:clr>
            <a:srgbClr val="A4A3A4"/>
          </p15:clr>
        </p15:guide>
        <p15:guide id="43" pos="9446">
          <p15:clr>
            <a:srgbClr val="A4A3A4"/>
          </p15:clr>
        </p15:guide>
        <p15:guide id="44" pos="12621">
          <p15:clr>
            <a:srgbClr val="A4A3A4"/>
          </p15:clr>
        </p15:guide>
        <p15:guide id="45" pos="12440">
          <p15:clr>
            <a:srgbClr val="A4A3A4"/>
          </p15:clr>
        </p15:guide>
        <p15:guide id="46" pos="13937">
          <p15:clr>
            <a:srgbClr val="A4A3A4"/>
          </p15:clr>
        </p15:guide>
        <p15:guide id="47" pos="18427">
          <p15:clr>
            <a:srgbClr val="A4A3A4"/>
          </p15:clr>
        </p15:guide>
        <p15:guide id="48" pos="8131">
          <p15:clr>
            <a:srgbClr val="A4A3A4"/>
          </p15:clr>
        </p15:guide>
        <p15:guide id="49" pos="7949">
          <p15:clr>
            <a:srgbClr val="A4A3A4"/>
          </p15:clr>
        </p15:guide>
        <p15:guide id="50" pos="6634">
          <p15:clr>
            <a:srgbClr val="A4A3A4"/>
          </p15:clr>
        </p15:guide>
        <p15:guide id="51" pos="6453">
          <p15:clr>
            <a:srgbClr val="A4A3A4"/>
          </p15:clr>
        </p15:guide>
        <p15:guide id="52" pos="5137">
          <p15:clr>
            <a:srgbClr val="A4A3A4"/>
          </p15:clr>
        </p15:guide>
        <p15:guide id="53" pos="4956">
          <p15:clr>
            <a:srgbClr val="A4A3A4"/>
          </p15:clr>
        </p15:guide>
        <p15:guide id="54" pos="3640">
          <p15:clr>
            <a:srgbClr val="A4A3A4"/>
          </p15:clr>
        </p15:guide>
        <p15:guide id="55" pos="3459">
          <p15:clr>
            <a:srgbClr val="A4A3A4"/>
          </p15:clr>
        </p15:guide>
        <p15:guide id="56" pos="2143">
          <p15:clr>
            <a:srgbClr val="A4A3A4"/>
          </p15:clr>
        </p15:guide>
        <p15:guide id="57" pos="1962">
          <p15:clr>
            <a:srgbClr val="A4A3A4"/>
          </p15:clr>
        </p15:guide>
        <p15:guide id="58" pos="647">
          <p15:clr>
            <a:srgbClr val="A4A3A4"/>
          </p15:clr>
        </p15:guide>
        <p15:guide id="59" pos="10943">
          <p15:clr>
            <a:srgbClr val="A4A3A4"/>
          </p15:clr>
        </p15:guide>
        <p15:guide id="60" pos="11125">
          <p15:clr>
            <a:srgbClr val="A4A3A4"/>
          </p15:clr>
        </p15:guide>
        <p15:guide id="61" pos="14118">
          <p15:clr>
            <a:srgbClr val="A4A3A4"/>
          </p15:clr>
        </p15:guide>
        <p15:guide id="62" pos="15434">
          <p15:clr>
            <a:srgbClr val="A4A3A4"/>
          </p15:clr>
        </p15:guide>
        <p15:guide id="63" pos="15615">
          <p15:clr>
            <a:srgbClr val="A4A3A4"/>
          </p15:clr>
        </p15:guide>
        <p15:guide id="64" pos="16931">
          <p15:clr>
            <a:srgbClr val="A4A3A4"/>
          </p15:clr>
        </p15:guide>
        <p15:guide id="65" pos="1711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A7DB"/>
    <a:srgbClr val="87C6E8"/>
    <a:srgbClr val="87D3E6"/>
    <a:srgbClr val="FF0000"/>
    <a:srgbClr val="7DFF01"/>
    <a:srgbClr val="0E00FF"/>
    <a:srgbClr val="FF8000"/>
    <a:srgbClr val="FFA600"/>
    <a:srgbClr val="008001"/>
    <a:srgbClr val="1D90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27" autoAdjust="0"/>
    <p:restoredTop sz="94711" autoAdjust="0"/>
  </p:normalViewPr>
  <p:slideViewPr>
    <p:cSldViewPr showGuides="1">
      <p:cViewPr>
        <p:scale>
          <a:sx n="34" d="100"/>
          <a:sy n="34" d="100"/>
        </p:scale>
        <p:origin x="2640" y="-232"/>
      </p:cViewPr>
      <p:guideLst>
        <p:guide orient="horz" pos="1253"/>
        <p:guide orient="horz" pos="3838"/>
        <p:guide orient="horz" pos="4201"/>
        <p:guide orient="horz" pos="3294"/>
        <p:guide orient="horz" pos="255"/>
        <p:guide orient="horz" pos="1026"/>
        <p:guide orient="horz" pos="3884"/>
        <p:guide orient="horz" pos="3385"/>
        <p:guide orient="horz" pos="2704"/>
        <p:guide orient="horz" pos="1207"/>
        <p:guide orient="horz" pos="1525"/>
        <p:guide orient="horz" pos="1480"/>
        <p:guide orient="horz" pos="3067"/>
        <p:guide orient="horz" pos="1979"/>
        <p:guide pos="2925"/>
        <p:guide pos="2835"/>
        <p:guide pos="2245"/>
        <p:guide pos="2154"/>
        <p:guide pos="1565"/>
        <p:guide pos="1474"/>
        <p:guide pos="884"/>
        <p:guide pos="793"/>
        <p:guide pos="204"/>
        <p:guide pos="3515"/>
        <p:guide pos="3606"/>
        <p:guide pos="4195"/>
        <p:guide pos="4286"/>
        <p:guide pos="4876"/>
        <p:guide pos="4967"/>
        <p:guide pos="5556"/>
        <p:guide orient="horz" pos="9174"/>
        <p:guide orient="horz" pos="22782"/>
        <p:guide orient="horz" pos="26320"/>
        <p:guide orient="horz" pos="692"/>
        <p:guide orient="horz" pos="4638"/>
        <p:guide orient="horz" pos="18246"/>
        <p:guide orient="horz" pos="13710"/>
        <p:guide orient="horz" pos="4366"/>
        <p:guide orient="horz" pos="24732"/>
        <p:guide orient="horz" pos="1145"/>
        <p:guide orient="horz" pos="2778"/>
        <p:guide pos="9628"/>
        <p:guide pos="9446"/>
        <p:guide pos="12621"/>
        <p:guide pos="12440"/>
        <p:guide pos="13937"/>
        <p:guide pos="18427"/>
        <p:guide pos="8131"/>
        <p:guide pos="7949"/>
        <p:guide pos="6634"/>
        <p:guide pos="6453"/>
        <p:guide pos="5137"/>
        <p:guide pos="4956"/>
        <p:guide pos="3640"/>
        <p:guide pos="3459"/>
        <p:guide pos="2143"/>
        <p:guide pos="1962"/>
        <p:guide pos="647"/>
        <p:guide pos="10943"/>
        <p:guide pos="11125"/>
        <p:guide pos="14118"/>
        <p:guide pos="15434"/>
        <p:guide pos="15615"/>
        <p:guide pos="16931"/>
        <p:guide pos="1711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82" d="100"/>
          <a:sy n="82" d="100"/>
        </p:scale>
        <p:origin x="-3132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3797C4-ED8E-4EA4-959C-2AEEE7E3AD08}" type="datetimeFigureOut">
              <a:rPr lang="de-DE" smtClean="0"/>
              <a:t>09.11.19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F1F910-8AA9-49D3-9D40-DBE35BDF935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15891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5.png>
</file>

<file path=ppt/media/image19.png>
</file>

<file path=ppt/media/image2.png>
</file>

<file path=ppt/media/image5.tiff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B5C22D-DB44-4084-9471-0EB64DB204F9}" type="datetimeFigureOut">
              <a:rPr lang="de-DE" smtClean="0"/>
              <a:t>09.11.19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216150" y="685800"/>
            <a:ext cx="24257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47F2EB-A273-4CA5-8E41-BC88C509E25D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1534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8215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6431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64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2861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47F2EB-A273-4CA5-8E41-BC88C509E25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6682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9319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</p:spTree>
    <p:extLst>
      <p:ext uri="{BB962C8B-B14F-4D97-AF65-F5344CB8AC3E}">
        <p14:creationId xmlns:p14="http://schemas.microsoft.com/office/powerpoint/2010/main" val="2283844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96940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9876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027113" y="2525965"/>
            <a:ext cx="16344900" cy="440506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027113" y="7362825"/>
            <a:ext cx="28225749" cy="344201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6</a:t>
            </a:r>
          </a:p>
          <a:p>
            <a:pPr lvl="6"/>
            <a:r>
              <a:rPr lang="de-DE" dirty="0"/>
              <a:t>7</a:t>
            </a:r>
          </a:p>
          <a:p>
            <a:pPr lvl="7"/>
            <a:r>
              <a:rPr lang="de-DE" dirty="0"/>
              <a:t>8</a:t>
            </a:r>
          </a:p>
          <a:p>
            <a:pPr lvl="8"/>
            <a:r>
              <a:rPr lang="de-DE" dirty="0"/>
              <a:t>9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1" r:id="rId3"/>
    <p:sldLayoutId id="2147483660" r:id="rId4"/>
  </p:sldLayoutIdLst>
  <p:hf hdr="0"/>
  <p:txStyles>
    <p:titleStyle>
      <a:lvl1pPr algn="l" defTabSz="4176431" rtl="0" eaLnBrk="1" latinLnBrk="0" hangingPunct="1">
        <a:lnSpc>
          <a:spcPct val="95000"/>
        </a:lnSpc>
        <a:spcBef>
          <a:spcPct val="0"/>
        </a:spcBef>
        <a:buNone/>
        <a:defRPr sz="7700" b="1" u="sng" kern="1200" baseline="0">
          <a:solidFill>
            <a:schemeClr val="tx1"/>
          </a:solidFill>
          <a:uFill>
            <a:solidFill>
              <a:schemeClr val="accent1"/>
            </a:solidFill>
          </a:uFill>
          <a:latin typeface="+mj-lt"/>
          <a:ea typeface="+mj-ea"/>
          <a:cs typeface="+mj-cs"/>
        </a:defRPr>
      </a:lvl1pPr>
    </p:titleStyle>
    <p:bodyStyle>
      <a:lvl1pPr marL="0" indent="0" algn="l" defTabSz="4176431" rtl="0" eaLnBrk="1" latinLnBrk="0" hangingPunct="1">
        <a:lnSpc>
          <a:spcPct val="110000"/>
        </a:lnSpc>
        <a:spcBef>
          <a:spcPts val="0"/>
        </a:spcBef>
        <a:buFont typeface="Arial" pitchFamily="34" charset="0"/>
        <a:buNone/>
        <a:defRPr sz="77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4176431" rtl="0" eaLnBrk="1" latinLnBrk="0" hangingPunct="1">
        <a:lnSpc>
          <a:spcPct val="110000"/>
        </a:lnSpc>
        <a:spcBef>
          <a:spcPts val="0"/>
        </a:spcBef>
        <a:buFont typeface="Arial" pitchFamily="34" charset="0"/>
        <a:buNone/>
        <a:defRPr sz="770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4176431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None/>
        <a:defRPr sz="7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4176431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None/>
        <a:defRPr sz="70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l" defTabSz="4176431" rtl="0" eaLnBrk="1" latinLnBrk="0" hangingPunct="1">
        <a:lnSpc>
          <a:spcPct val="110000"/>
        </a:lnSpc>
        <a:spcBef>
          <a:spcPts val="0"/>
        </a:spcBef>
        <a:buFont typeface="+mj-lt"/>
        <a:buNone/>
        <a:defRPr sz="4000" u="none" kern="1200" baseline="0">
          <a:solidFill>
            <a:schemeClr val="tx1"/>
          </a:solidFill>
          <a:uFill>
            <a:solidFill>
              <a:schemeClr val="accent1"/>
            </a:solidFill>
          </a:uFill>
          <a:latin typeface="+mn-lt"/>
          <a:ea typeface="+mn-ea"/>
          <a:cs typeface="+mn-cs"/>
        </a:defRPr>
      </a:lvl5pPr>
      <a:lvl6pPr marL="0" indent="0" algn="l" defTabSz="4176431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None/>
        <a:defRPr sz="4000" u="sng" kern="1200" baseline="0">
          <a:solidFill>
            <a:schemeClr val="tx1"/>
          </a:solidFill>
          <a:uFill>
            <a:solidFill>
              <a:schemeClr val="accent1"/>
            </a:solidFill>
          </a:uFill>
          <a:latin typeface="+mn-lt"/>
          <a:ea typeface="+mn-ea"/>
          <a:cs typeface="+mn-cs"/>
        </a:defRPr>
      </a:lvl6pPr>
      <a:lvl7pPr marL="536575" indent="-536575" algn="l" defTabSz="4176431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‒"/>
        <a:defRPr sz="40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074738" indent="-538163" algn="l" defTabSz="4176431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Char char="‒"/>
        <a:tabLst/>
        <a:defRPr sz="4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4176431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Arial" panose="020B0604020202020204" pitchFamily="34" charset="0"/>
        <a:buNone/>
        <a:defRPr sz="4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15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43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64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86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07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29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507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72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1.emf"/><Relationship Id="rId18" Type="http://schemas.openxmlformats.org/officeDocument/2006/relationships/image" Target="../media/image16.emf"/><Relationship Id="rId26" Type="http://schemas.openxmlformats.org/officeDocument/2006/relationships/image" Target="../media/image24.emf"/><Relationship Id="rId39" Type="http://schemas.openxmlformats.org/officeDocument/2006/relationships/image" Target="../media/image37.emf"/><Relationship Id="rId21" Type="http://schemas.openxmlformats.org/officeDocument/2006/relationships/image" Target="../media/image19.png"/><Relationship Id="rId34" Type="http://schemas.openxmlformats.org/officeDocument/2006/relationships/image" Target="../media/image32.emf"/><Relationship Id="rId42" Type="http://schemas.openxmlformats.org/officeDocument/2006/relationships/image" Target="../media/image40.em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emf"/><Relationship Id="rId29" Type="http://schemas.openxmlformats.org/officeDocument/2006/relationships/image" Target="../media/image27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emf"/><Relationship Id="rId24" Type="http://schemas.openxmlformats.org/officeDocument/2006/relationships/image" Target="../media/image22.emf"/><Relationship Id="rId32" Type="http://schemas.openxmlformats.org/officeDocument/2006/relationships/image" Target="../media/image30.emf"/><Relationship Id="rId37" Type="http://schemas.openxmlformats.org/officeDocument/2006/relationships/image" Target="../media/image35.emf"/><Relationship Id="rId40" Type="http://schemas.openxmlformats.org/officeDocument/2006/relationships/image" Target="../media/image38.emf"/><Relationship Id="rId45" Type="http://schemas.openxmlformats.org/officeDocument/2006/relationships/image" Target="../media/image43.emf"/><Relationship Id="rId5" Type="http://schemas.openxmlformats.org/officeDocument/2006/relationships/image" Target="../media/image3.emf"/><Relationship Id="rId15" Type="http://schemas.openxmlformats.org/officeDocument/2006/relationships/image" Target="../media/image13.emf"/><Relationship Id="rId23" Type="http://schemas.openxmlformats.org/officeDocument/2006/relationships/image" Target="../media/image21.emf"/><Relationship Id="rId28" Type="http://schemas.openxmlformats.org/officeDocument/2006/relationships/image" Target="../media/image26.emf"/><Relationship Id="rId36" Type="http://schemas.openxmlformats.org/officeDocument/2006/relationships/image" Target="../media/image34.emf"/><Relationship Id="rId10" Type="http://schemas.openxmlformats.org/officeDocument/2006/relationships/image" Target="../media/image8.png"/><Relationship Id="rId19" Type="http://schemas.openxmlformats.org/officeDocument/2006/relationships/image" Target="../media/image17.emf"/><Relationship Id="rId31" Type="http://schemas.openxmlformats.org/officeDocument/2006/relationships/image" Target="../media/image29.emf"/><Relationship Id="rId44" Type="http://schemas.openxmlformats.org/officeDocument/2006/relationships/image" Target="../media/image42.emf"/><Relationship Id="rId4" Type="http://schemas.openxmlformats.org/officeDocument/2006/relationships/image" Target="../media/image2.png"/><Relationship Id="rId9" Type="http://schemas.openxmlformats.org/officeDocument/2006/relationships/image" Target="../media/image7.emf"/><Relationship Id="rId14" Type="http://schemas.openxmlformats.org/officeDocument/2006/relationships/image" Target="../media/image12.emf"/><Relationship Id="rId22" Type="http://schemas.openxmlformats.org/officeDocument/2006/relationships/image" Target="../media/image20.emf"/><Relationship Id="rId27" Type="http://schemas.openxmlformats.org/officeDocument/2006/relationships/image" Target="../media/image25.emf"/><Relationship Id="rId30" Type="http://schemas.openxmlformats.org/officeDocument/2006/relationships/image" Target="../media/image28.emf"/><Relationship Id="rId35" Type="http://schemas.openxmlformats.org/officeDocument/2006/relationships/image" Target="../media/image33.emf"/><Relationship Id="rId43" Type="http://schemas.openxmlformats.org/officeDocument/2006/relationships/image" Target="../media/image41.emf"/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12" Type="http://schemas.openxmlformats.org/officeDocument/2006/relationships/image" Target="../media/image10.emf"/><Relationship Id="rId17" Type="http://schemas.openxmlformats.org/officeDocument/2006/relationships/image" Target="../media/image15.png"/><Relationship Id="rId25" Type="http://schemas.openxmlformats.org/officeDocument/2006/relationships/image" Target="../media/image23.emf"/><Relationship Id="rId33" Type="http://schemas.openxmlformats.org/officeDocument/2006/relationships/image" Target="../media/image31.emf"/><Relationship Id="rId38" Type="http://schemas.openxmlformats.org/officeDocument/2006/relationships/image" Target="../media/image36.emf"/><Relationship Id="rId46" Type="http://schemas.openxmlformats.org/officeDocument/2006/relationships/image" Target="../media/image44.emf"/><Relationship Id="rId20" Type="http://schemas.openxmlformats.org/officeDocument/2006/relationships/image" Target="../media/image18.emf"/><Relationship Id="rId41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Picture 223">
            <a:extLst>
              <a:ext uri="{FF2B5EF4-FFF2-40B4-BE49-F238E27FC236}">
                <a16:creationId xmlns:a16="http://schemas.microsoft.com/office/drawing/2014/main" id="{EABE33B1-80C1-794E-93D3-C82D25B9B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271" y="34804607"/>
            <a:ext cx="6336604" cy="2652532"/>
          </a:xfrm>
          <a:prstGeom prst="rect">
            <a:avLst/>
          </a:prstGeom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7DEAFAE6-7600-BF49-A59E-FE064A76D795}"/>
              </a:ext>
            </a:extLst>
          </p:cNvPr>
          <p:cNvGrpSpPr/>
          <p:nvPr/>
        </p:nvGrpSpPr>
        <p:grpSpPr>
          <a:xfrm>
            <a:off x="1675202" y="27799150"/>
            <a:ext cx="6359410" cy="5923890"/>
            <a:chOff x="1525653" y="27999826"/>
            <a:chExt cx="6359410" cy="5923890"/>
          </a:xfrm>
        </p:grpSpPr>
        <p:grpSp>
          <p:nvGrpSpPr>
            <p:cNvPr id="216" name="Group 215">
              <a:extLst>
                <a:ext uri="{FF2B5EF4-FFF2-40B4-BE49-F238E27FC236}">
                  <a16:creationId xmlns:a16="http://schemas.microsoft.com/office/drawing/2014/main" id="{5AF843AC-36E7-7F49-995B-8D2313CA7C00}"/>
                </a:ext>
              </a:extLst>
            </p:cNvPr>
            <p:cNvGrpSpPr/>
            <p:nvPr/>
          </p:nvGrpSpPr>
          <p:grpSpPr>
            <a:xfrm>
              <a:off x="1525653" y="27999826"/>
              <a:ext cx="6359410" cy="5923890"/>
              <a:chOff x="22584907" y="9148189"/>
              <a:chExt cx="6642661" cy="7125958"/>
            </a:xfrm>
          </p:grpSpPr>
          <p:pic>
            <p:nvPicPr>
              <p:cNvPr id="217" name="Picture 216">
                <a:extLst>
                  <a:ext uri="{FF2B5EF4-FFF2-40B4-BE49-F238E27FC236}">
                    <a16:creationId xmlns:a16="http://schemas.microsoft.com/office/drawing/2014/main" id="{547AC1A4-8D00-2A42-AC31-39C28A41F64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1697" b="1924"/>
              <a:stretch/>
            </p:blipFill>
            <p:spPr>
              <a:xfrm>
                <a:off x="22584907" y="9148189"/>
                <a:ext cx="6642661" cy="7125958"/>
              </a:xfrm>
              <a:prstGeom prst="rect">
                <a:avLst/>
              </a:prstGeom>
            </p:spPr>
          </p:pic>
          <p:pic>
            <p:nvPicPr>
              <p:cNvPr id="218" name="Picture 217">
                <a:extLst>
                  <a:ext uri="{FF2B5EF4-FFF2-40B4-BE49-F238E27FC236}">
                    <a16:creationId xmlns:a16="http://schemas.microsoft.com/office/drawing/2014/main" id="{97C3C34F-2BD4-1745-AD23-F64CE8D92E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547720" y="9866929"/>
                <a:ext cx="461349" cy="325658"/>
              </a:xfrm>
              <a:prstGeom prst="rect">
                <a:avLst/>
              </a:prstGeom>
            </p:spPr>
          </p:pic>
        </p:grpSp>
        <p:sp>
          <p:nvSpPr>
            <p:cNvPr id="215" name="Rectangle 214">
              <a:extLst>
                <a:ext uri="{FF2B5EF4-FFF2-40B4-BE49-F238E27FC236}">
                  <a16:creationId xmlns:a16="http://schemas.microsoft.com/office/drawing/2014/main" id="{8B5FA0FD-0FB9-2D4D-835F-70F84711EEE6}"/>
                </a:ext>
              </a:extLst>
            </p:cNvPr>
            <p:cNvSpPr/>
            <p:nvPr/>
          </p:nvSpPr>
          <p:spPr>
            <a:xfrm rot="16200000">
              <a:off x="1453463" y="30082638"/>
              <a:ext cx="831134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2800" i="1" dirty="0" err="1"/>
                <a:t>n</a:t>
              </a:r>
              <a:endParaRPr lang="it-IT" sz="2800" i="1" dirty="0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1E31065D-FC3E-0447-B729-24A466D08370}"/>
              </a:ext>
            </a:extLst>
          </p:cNvPr>
          <p:cNvGrpSpPr/>
          <p:nvPr/>
        </p:nvGrpSpPr>
        <p:grpSpPr>
          <a:xfrm>
            <a:off x="8542117" y="27720467"/>
            <a:ext cx="6056850" cy="6581765"/>
            <a:chOff x="8104489" y="27999826"/>
            <a:chExt cx="6056850" cy="6581765"/>
          </a:xfrm>
        </p:grpSpPr>
        <p:pic>
          <p:nvPicPr>
            <p:cNvPr id="95" name="Picture 94">
              <a:extLst>
                <a:ext uri="{FF2B5EF4-FFF2-40B4-BE49-F238E27FC236}">
                  <a16:creationId xmlns:a16="http://schemas.microsoft.com/office/drawing/2014/main" id="{085F520D-D646-E94E-A2EB-7A3951DADC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" r="48314" b="-4573"/>
            <a:stretch/>
          </p:blipFill>
          <p:spPr>
            <a:xfrm>
              <a:off x="8104489" y="28107102"/>
              <a:ext cx="6056850" cy="6474489"/>
            </a:xfrm>
            <a:prstGeom prst="rect">
              <a:avLst/>
            </a:prstGeom>
          </p:spPr>
        </p:pic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BAD9FD8E-6790-424E-AB40-4472F4969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8484865" y="30290277"/>
              <a:ext cx="249721" cy="332961"/>
            </a:xfrm>
            <a:prstGeom prst="rect">
              <a:avLst/>
            </a:prstGeom>
          </p:spPr>
        </p:pic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5876DE4A-B601-7148-972C-E13F7A0A3522}"/>
                </a:ext>
              </a:extLst>
            </p:cNvPr>
            <p:cNvSpPr/>
            <p:nvPr/>
          </p:nvSpPr>
          <p:spPr>
            <a:xfrm>
              <a:off x="10877718" y="27999826"/>
              <a:ext cx="733877" cy="5731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4" name="Rechteck 3"/>
          <p:cNvSpPr/>
          <p:nvPr/>
        </p:nvSpPr>
        <p:spPr>
          <a:xfrm>
            <a:off x="719999" y="1890094"/>
            <a:ext cx="20981239" cy="1265072"/>
          </a:xfrm>
          <a:prstGeom prst="rect">
            <a:avLst/>
          </a:prstGeom>
          <a:solidFill>
            <a:srgbClr val="47A7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/>
          <p:cNvSpPr/>
          <p:nvPr/>
        </p:nvSpPr>
        <p:spPr>
          <a:xfrm>
            <a:off x="719999" y="720000"/>
            <a:ext cx="22866505" cy="1277407"/>
          </a:xfrm>
          <a:prstGeom prst="rect">
            <a:avLst/>
          </a:prstGeom>
          <a:solidFill>
            <a:srgbClr val="87C6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720000" y="720000"/>
            <a:ext cx="23037161" cy="3060405"/>
          </a:xfrm>
          <a:prstGeom prst="rect">
            <a:avLst/>
          </a:prstGeom>
        </p:spPr>
        <p:txBody>
          <a:bodyPr tIns="18000" bIns="18000"/>
          <a:lstStyle>
            <a:lvl1pPr algn="l" defTabSz="4176431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7700" b="1" u="sng" kern="1200" baseline="0">
                <a:solidFill>
                  <a:schemeClr val="tx1"/>
                </a:solidFill>
                <a:uFill>
                  <a:solidFill>
                    <a:schemeClr val="accent1"/>
                  </a:solidFill>
                </a:u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7000"/>
              </a:lnSpc>
            </a:pPr>
            <a:r>
              <a:rPr lang="de-DE" sz="8000" u="none" dirty="0"/>
              <a:t>C03 Single-atom </a:t>
            </a:r>
            <a:r>
              <a:rPr lang="de-DE" sz="8000" u="none" dirty="0" err="1"/>
              <a:t>laser</a:t>
            </a:r>
            <a:r>
              <a:rPr lang="de-DE" sz="8000" u="none" dirty="0"/>
              <a:t> </a:t>
            </a:r>
            <a:r>
              <a:rPr lang="de-DE" sz="8000" u="none" dirty="0" err="1"/>
              <a:t>and</a:t>
            </a:r>
            <a:r>
              <a:rPr lang="de-DE" sz="8000" u="none" dirty="0"/>
              <a:t> single-photon pump</a:t>
            </a:r>
          </a:p>
          <a:p>
            <a:pPr>
              <a:lnSpc>
                <a:spcPct val="97000"/>
              </a:lnSpc>
            </a:pPr>
            <a:r>
              <a:rPr lang="de-DE" sz="8000" u="none" dirty="0"/>
              <a:t>in </a:t>
            </a:r>
            <a:r>
              <a:rPr lang="de-DE" sz="8000" u="none" dirty="0" err="1"/>
              <a:t>quantum-dot-based</a:t>
            </a:r>
            <a:r>
              <a:rPr lang="de-DE" sz="8000" u="none" dirty="0"/>
              <a:t> hybrid </a:t>
            </a:r>
            <a:r>
              <a:rPr lang="de-DE" sz="8000" u="none" dirty="0" err="1"/>
              <a:t>nanodevices</a:t>
            </a:r>
            <a:endParaRPr lang="de-DE" sz="10000" u="none" dirty="0"/>
          </a:p>
        </p:txBody>
      </p:sp>
      <p:sp>
        <p:nvSpPr>
          <p:cNvPr id="14" name="Textfeld 13"/>
          <p:cNvSpPr txBox="1"/>
          <p:nvPr/>
        </p:nvSpPr>
        <p:spPr>
          <a:xfrm>
            <a:off x="947760" y="6013430"/>
            <a:ext cx="13018053" cy="935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4400" b="1" u="sng" dirty="0">
                <a:uFill>
                  <a:solidFill>
                    <a:srgbClr val="47A7DB"/>
                  </a:solidFill>
                </a:uFill>
              </a:rPr>
              <a:t>Motivation and goals</a:t>
            </a:r>
          </a:p>
        </p:txBody>
      </p:sp>
      <p:sp>
        <p:nvSpPr>
          <p:cNvPr id="124" name="Textfeld 123"/>
          <p:cNvSpPr txBox="1"/>
          <p:nvPr/>
        </p:nvSpPr>
        <p:spPr>
          <a:xfrm>
            <a:off x="719999" y="3309735"/>
            <a:ext cx="20931539" cy="82039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de-DE" sz="5000" b="1" u="sng" dirty="0">
                <a:uFill>
                  <a:solidFill>
                    <a:srgbClr val="47A7DB"/>
                  </a:solidFill>
                </a:uFill>
              </a:rPr>
              <a:t>M. Mantovani</a:t>
            </a:r>
            <a:r>
              <a:rPr lang="de-DE" sz="5000" baseline="30000" dirty="0">
                <a:uFill>
                  <a:solidFill>
                    <a:schemeClr val="accent1"/>
                  </a:solidFill>
                </a:uFill>
              </a:rPr>
              <a:t>1</a:t>
            </a:r>
            <a:r>
              <a:rPr lang="de-DE" sz="5000" dirty="0"/>
              <a:t>, A. D. Armour</a:t>
            </a:r>
            <a:r>
              <a:rPr lang="de-DE" sz="5000" baseline="30000" dirty="0"/>
              <a:t>2</a:t>
            </a:r>
            <a:r>
              <a:rPr lang="de-DE" sz="5000" dirty="0"/>
              <a:t>, R. Hussein</a:t>
            </a:r>
            <a:r>
              <a:rPr lang="de-DE" sz="5000" baseline="30000" dirty="0"/>
              <a:t>1</a:t>
            </a:r>
            <a:r>
              <a:rPr lang="de-DE" sz="5000" dirty="0"/>
              <a:t>, W. Belzig</a:t>
            </a:r>
            <a:r>
              <a:rPr lang="de-DE" sz="5000" baseline="30000" dirty="0"/>
              <a:t>1</a:t>
            </a:r>
            <a:r>
              <a:rPr lang="de-DE" sz="5000" dirty="0"/>
              <a:t>, </a:t>
            </a:r>
            <a:r>
              <a:rPr lang="de-DE" sz="5000" dirty="0" err="1"/>
              <a:t>and</a:t>
            </a:r>
            <a:r>
              <a:rPr lang="de-DE" sz="5000" dirty="0"/>
              <a:t> G. Rastelli</a:t>
            </a:r>
            <a:r>
              <a:rPr lang="de-DE" sz="5000" baseline="30000" dirty="0"/>
              <a:t>1,3</a:t>
            </a:r>
            <a:endParaRPr lang="de-DE" sz="5000" b="1" u="sng" baseline="30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A758A9-D5CC-BD46-AAD8-29F4D4F9991F}"/>
              </a:ext>
            </a:extLst>
          </p:cNvPr>
          <p:cNvSpPr/>
          <p:nvPr/>
        </p:nvSpPr>
        <p:spPr>
          <a:xfrm>
            <a:off x="719999" y="4287588"/>
            <a:ext cx="2225047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4000" i="1" baseline="30000" dirty="0"/>
              <a:t>1</a:t>
            </a:r>
            <a:r>
              <a:rPr lang="it-IT" sz="4000" i="1" dirty="0"/>
              <a:t>Fachbereich </a:t>
            </a:r>
            <a:r>
              <a:rPr lang="it-IT" sz="4000" i="1" dirty="0" err="1"/>
              <a:t>Physik</a:t>
            </a:r>
            <a:r>
              <a:rPr lang="it-IT" sz="4000" i="1" dirty="0"/>
              <a:t> and </a:t>
            </a:r>
            <a:r>
              <a:rPr lang="it-IT" sz="4000" i="1" baseline="30000" dirty="0"/>
              <a:t>3</a:t>
            </a:r>
            <a:r>
              <a:rPr lang="it-IT" sz="4000" i="1" dirty="0"/>
              <a:t>Zukunftskolleg, </a:t>
            </a:r>
            <a:r>
              <a:rPr lang="it-IT" sz="4000" i="1" dirty="0" err="1"/>
              <a:t>Universität</a:t>
            </a:r>
            <a:r>
              <a:rPr lang="it-IT" sz="4000" i="1" dirty="0"/>
              <a:t> </a:t>
            </a:r>
            <a:r>
              <a:rPr lang="it-IT" sz="4000" i="1" dirty="0" err="1"/>
              <a:t>Konstanz</a:t>
            </a:r>
            <a:r>
              <a:rPr lang="it-IT" sz="4000" i="1" dirty="0"/>
              <a:t>, D-78457 </a:t>
            </a:r>
            <a:r>
              <a:rPr lang="it-IT" sz="4000" i="1" dirty="0" err="1"/>
              <a:t>Konstanz</a:t>
            </a:r>
            <a:r>
              <a:rPr lang="it-IT" sz="4000" i="1" dirty="0"/>
              <a:t>, Germany</a:t>
            </a:r>
          </a:p>
          <a:p>
            <a:r>
              <a:rPr lang="it-IT" sz="4000" i="1" baseline="30000" dirty="0"/>
              <a:t>2</a:t>
            </a:r>
            <a:r>
              <a:rPr lang="it-IT" sz="4000" i="1" dirty="0"/>
              <a:t>School of </a:t>
            </a:r>
            <a:r>
              <a:rPr lang="it-IT" sz="4000" i="1" dirty="0" err="1"/>
              <a:t>Physics</a:t>
            </a:r>
            <a:r>
              <a:rPr lang="it-IT" sz="4000" i="1" dirty="0"/>
              <a:t> and </a:t>
            </a:r>
            <a:r>
              <a:rPr lang="it-IT" sz="4000" i="1" dirty="0" err="1"/>
              <a:t>Astronomy</a:t>
            </a:r>
            <a:r>
              <a:rPr lang="it-IT" sz="4000" i="1" dirty="0"/>
              <a:t>, </a:t>
            </a:r>
            <a:r>
              <a:rPr lang="it-IT" sz="4000" i="1" dirty="0" err="1"/>
              <a:t>University</a:t>
            </a:r>
            <a:r>
              <a:rPr lang="it-IT" sz="4000" i="1" dirty="0"/>
              <a:t> of Nottingham, NG7 2RD Nottingham, UK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FEC9EC-7A63-384E-B18B-B4A6D242ECB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9476" t="14868"/>
          <a:stretch/>
        </p:blipFill>
        <p:spPr>
          <a:xfrm>
            <a:off x="20856076" y="39317720"/>
            <a:ext cx="2422943" cy="23629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0C60B21-4015-1746-B654-BBC442A15E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8979" y="39195280"/>
            <a:ext cx="5180933" cy="234178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28B8698-60D5-804E-9221-CEF2FFBCB69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89469" y="1671596"/>
            <a:ext cx="7397814" cy="2843728"/>
          </a:xfrm>
          <a:prstGeom prst="rect">
            <a:avLst/>
          </a:prstGeom>
        </p:spPr>
      </p:pic>
      <p:sp>
        <p:nvSpPr>
          <p:cNvPr id="73" name="Textfeld 13">
            <a:extLst>
              <a:ext uri="{FF2B5EF4-FFF2-40B4-BE49-F238E27FC236}">
                <a16:creationId xmlns:a16="http://schemas.microsoft.com/office/drawing/2014/main" id="{2413BE44-2B01-2F48-AF0E-EECC9A4FBA8A}"/>
              </a:ext>
            </a:extLst>
          </p:cNvPr>
          <p:cNvSpPr txBox="1"/>
          <p:nvPr/>
        </p:nvSpPr>
        <p:spPr>
          <a:xfrm>
            <a:off x="967056" y="10946765"/>
            <a:ext cx="13764453" cy="142938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4400" b="1" u="sng" dirty="0">
                <a:uFill>
                  <a:solidFill>
                    <a:srgbClr val="47A7DB"/>
                  </a:solidFill>
                </a:uFill>
              </a:rPr>
              <a:t>I. Spin-valve quantum-dot laser: </a:t>
            </a:r>
          </a:p>
          <a:p>
            <a:r>
              <a:rPr lang="en-US" sz="4400" b="1" u="sng" dirty="0">
                <a:uFill>
                  <a:solidFill>
                    <a:srgbClr val="47A7DB"/>
                  </a:solidFill>
                </a:uFill>
              </a:rPr>
              <a:t>breaking the RWA at weak coupling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D6DB6F6-5A67-114C-93B3-688B255BC2F9}"/>
              </a:ext>
            </a:extLst>
          </p:cNvPr>
          <p:cNvSpPr/>
          <p:nvPr/>
        </p:nvSpPr>
        <p:spPr>
          <a:xfrm>
            <a:off x="922803" y="12500813"/>
            <a:ext cx="634566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600" b="1" dirty="0"/>
              <a:t>System</a:t>
            </a:r>
            <a:endParaRPr lang="it-IT" sz="3600" dirty="0"/>
          </a:p>
          <a:p>
            <a:r>
              <a:rPr lang="it-IT" sz="2700" dirty="0"/>
              <a:t>QD </a:t>
            </a:r>
            <a:r>
              <a:rPr lang="it-IT" sz="2700" dirty="0" err="1"/>
              <a:t>embedded</a:t>
            </a:r>
            <a:r>
              <a:rPr lang="it-IT" sz="2700" dirty="0"/>
              <a:t> </a:t>
            </a:r>
            <a:r>
              <a:rPr lang="it-IT" sz="2700" dirty="0" err="1"/>
              <a:t>between</a:t>
            </a:r>
            <a:r>
              <a:rPr lang="it-IT" sz="2700" dirty="0"/>
              <a:t> </a:t>
            </a:r>
            <a:r>
              <a:rPr lang="it-IT" sz="2700" dirty="0" err="1"/>
              <a:t>ferromagnetic</a:t>
            </a:r>
            <a:r>
              <a:rPr lang="it-IT" sz="2700" dirty="0"/>
              <a:t> </a:t>
            </a:r>
            <a:r>
              <a:rPr lang="it-IT" sz="2700" dirty="0" err="1"/>
              <a:t>leads</a:t>
            </a:r>
            <a:r>
              <a:rPr lang="it-IT" sz="2700" dirty="0"/>
              <a:t> </a:t>
            </a:r>
            <a:r>
              <a:rPr lang="it-IT" sz="2700" dirty="0" err="1"/>
              <a:t>carrying</a:t>
            </a:r>
            <a:r>
              <a:rPr lang="it-IT" sz="2700" dirty="0"/>
              <a:t> </a:t>
            </a:r>
            <a:r>
              <a:rPr lang="it-IT" sz="2700" b="1" dirty="0"/>
              <a:t>spin-</a:t>
            </a:r>
            <a:r>
              <a:rPr lang="it-IT" sz="2700" b="1" dirty="0" err="1"/>
              <a:t>polarized</a:t>
            </a:r>
            <a:r>
              <a:rPr lang="it-IT" sz="2700" b="1" dirty="0"/>
              <a:t> </a:t>
            </a:r>
            <a:r>
              <a:rPr lang="it-IT" sz="2700" b="1" dirty="0" err="1"/>
              <a:t>current</a:t>
            </a:r>
            <a:endParaRPr lang="it-IT" sz="2700" b="1" dirty="0"/>
          </a:p>
          <a:p>
            <a:endParaRPr lang="it-IT" sz="2700" b="1" dirty="0">
              <a:solidFill>
                <a:schemeClr val="accent1"/>
              </a:solidFill>
            </a:endParaRPr>
          </a:p>
          <a:p>
            <a:r>
              <a:rPr lang="it-IT" sz="2700" dirty="0"/>
              <a:t>Electron </a:t>
            </a:r>
            <a:r>
              <a:rPr lang="it-IT" sz="2700" dirty="0" err="1"/>
              <a:t>tunneling</a:t>
            </a:r>
            <a:r>
              <a:rPr lang="it-IT" sz="2700" dirty="0"/>
              <a:t> </a:t>
            </a:r>
            <a:r>
              <a:rPr lang="it-IT" sz="2700" dirty="0" err="1"/>
              <a:t>mediated</a:t>
            </a:r>
            <a:r>
              <a:rPr lang="it-IT" sz="2700" dirty="0"/>
              <a:t> by </a:t>
            </a:r>
          </a:p>
          <a:p>
            <a:r>
              <a:rPr lang="it-IT" sz="2700" b="1" dirty="0"/>
              <a:t>spin-</a:t>
            </a:r>
            <a:r>
              <a:rPr lang="it-IT" sz="2700" b="1" dirty="0" err="1"/>
              <a:t>resonator</a:t>
            </a:r>
            <a:r>
              <a:rPr lang="it-IT" sz="2700" b="1" dirty="0"/>
              <a:t> </a:t>
            </a:r>
            <a:r>
              <a:rPr lang="it-IT" sz="2700" b="1" dirty="0" err="1"/>
              <a:t>coupling</a:t>
            </a:r>
            <a:r>
              <a:rPr lang="it-IT" sz="2700" b="1" dirty="0"/>
              <a:t> </a:t>
            </a:r>
            <a:r>
              <a:rPr lang="it-IT" sz="2700" dirty="0"/>
              <a:t>to single </a:t>
            </a:r>
            <a:r>
              <a:rPr lang="it-IT" sz="2700" dirty="0" err="1"/>
              <a:t>resonator</a:t>
            </a:r>
            <a:r>
              <a:rPr lang="it-IT" sz="2700" dirty="0"/>
              <a:t> mode, with </a:t>
            </a:r>
            <a:r>
              <a:rPr lang="it-IT" sz="2700" dirty="0" err="1"/>
              <a:t>strength</a:t>
            </a:r>
            <a:r>
              <a:rPr lang="it-IT" sz="2700" dirty="0"/>
              <a:t> </a:t>
            </a:r>
            <a:r>
              <a:rPr lang="el-GR" sz="2700" i="1" dirty="0"/>
              <a:t>λ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16D0A16-8C01-7749-BE89-7C47D02D59B1}"/>
              </a:ext>
            </a:extLst>
          </p:cNvPr>
          <p:cNvSpPr/>
          <p:nvPr/>
        </p:nvSpPr>
        <p:spPr>
          <a:xfrm>
            <a:off x="946928" y="15825714"/>
            <a:ext cx="5616624" cy="1369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/>
              <a:t>Strong Coulomb </a:t>
            </a:r>
            <a:r>
              <a:rPr lang="it-IT" sz="2700" dirty="0" err="1"/>
              <a:t>interaction</a:t>
            </a:r>
            <a:r>
              <a:rPr lang="it-IT" sz="2700" dirty="0"/>
              <a:t> </a:t>
            </a:r>
            <a:r>
              <a:rPr lang="it-IT" sz="2700" i="1" dirty="0"/>
              <a:t>U</a:t>
            </a:r>
            <a:r>
              <a:rPr lang="it-IT" sz="2700" dirty="0"/>
              <a:t> in the dot: </a:t>
            </a:r>
            <a:r>
              <a:rPr lang="it-IT" sz="2700" dirty="0" err="1"/>
              <a:t>effective</a:t>
            </a:r>
            <a:r>
              <a:rPr lang="it-IT" sz="2700" dirty="0"/>
              <a:t> </a:t>
            </a:r>
            <a:r>
              <a:rPr lang="it-IT" sz="2700" dirty="0" err="1"/>
              <a:t>coherent</a:t>
            </a:r>
            <a:r>
              <a:rPr lang="it-IT" sz="2700" dirty="0"/>
              <a:t> </a:t>
            </a:r>
            <a:r>
              <a:rPr lang="it-IT" sz="2700" dirty="0" err="1"/>
              <a:t>dynamics</a:t>
            </a:r>
            <a:r>
              <a:rPr lang="it-IT" sz="2700" dirty="0"/>
              <a:t> </a:t>
            </a:r>
            <a:r>
              <a:rPr lang="it-IT" sz="2700" dirty="0" err="1"/>
              <a:t>given</a:t>
            </a:r>
            <a:r>
              <a:rPr lang="it-IT" sz="2700" dirty="0"/>
              <a:t> by </a:t>
            </a:r>
            <a:r>
              <a:rPr lang="it-IT" sz="2700" b="1" dirty="0" err="1"/>
              <a:t>Rabi</a:t>
            </a:r>
            <a:r>
              <a:rPr lang="it-IT" sz="2700" b="1" dirty="0"/>
              <a:t> model</a:t>
            </a: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4D95714A-BB86-A745-8F2F-91195777AD7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50412" t="3632"/>
          <a:stretch/>
        </p:blipFill>
        <p:spPr>
          <a:xfrm>
            <a:off x="6850204" y="12475270"/>
            <a:ext cx="3839324" cy="2878944"/>
          </a:xfrm>
          <a:prstGeom prst="rect">
            <a:avLst/>
          </a:prstGeom>
        </p:spPr>
      </p:pic>
      <p:sp>
        <p:nvSpPr>
          <p:cNvPr id="72" name="Rectangle 71">
            <a:extLst>
              <a:ext uri="{FF2B5EF4-FFF2-40B4-BE49-F238E27FC236}">
                <a16:creationId xmlns:a16="http://schemas.microsoft.com/office/drawing/2014/main" id="{0CB9ED05-8E73-604E-A56B-2ED314215EFA}"/>
              </a:ext>
            </a:extLst>
          </p:cNvPr>
          <p:cNvSpPr/>
          <p:nvPr/>
        </p:nvSpPr>
        <p:spPr>
          <a:xfrm>
            <a:off x="7268469" y="15116986"/>
            <a:ext cx="300279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700" dirty="0"/>
              <a:t>High </a:t>
            </a:r>
            <a:r>
              <a:rPr lang="it-IT" sz="2700" dirty="0" err="1"/>
              <a:t>bias</a:t>
            </a:r>
            <a:r>
              <a:rPr lang="it-IT" sz="2700" dirty="0"/>
              <a:t> </a:t>
            </a:r>
            <a:r>
              <a:rPr lang="it-IT" sz="2700" dirty="0" err="1"/>
              <a:t>voltage</a:t>
            </a:r>
            <a:endParaRPr lang="it-IT" sz="2700" dirty="0"/>
          </a:p>
        </p:txBody>
      </p: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76F5BA4-5F9E-D441-884B-8891F58DC38D}"/>
              </a:ext>
            </a:extLst>
          </p:cNvPr>
          <p:cNvGrpSpPr/>
          <p:nvPr/>
        </p:nvGrpSpPr>
        <p:grpSpPr>
          <a:xfrm>
            <a:off x="7437169" y="15930038"/>
            <a:ext cx="6881098" cy="1364586"/>
            <a:chOff x="3682869" y="19187177"/>
            <a:chExt cx="8998941" cy="1784575"/>
          </a:xfrm>
        </p:grpSpPr>
        <p:sp>
          <p:nvSpPr>
            <p:cNvPr id="75" name="Rounded Rectangle 74">
              <a:extLst>
                <a:ext uri="{FF2B5EF4-FFF2-40B4-BE49-F238E27FC236}">
                  <a16:creationId xmlns:a16="http://schemas.microsoft.com/office/drawing/2014/main" id="{6533E4FA-B61F-A34C-9BC0-FEB6B99A27D7}"/>
                </a:ext>
              </a:extLst>
            </p:cNvPr>
            <p:cNvSpPr/>
            <p:nvPr/>
          </p:nvSpPr>
          <p:spPr>
            <a:xfrm>
              <a:off x="3682869" y="19187177"/>
              <a:ext cx="8998941" cy="1784575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  <a:alpha val="49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3AD1FC57-AA63-1149-A6AC-5B078B199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902816" y="19442507"/>
              <a:ext cx="8631076" cy="1298480"/>
            </a:xfrm>
            <a:prstGeom prst="rect">
              <a:avLst/>
            </a:prstGeom>
          </p:spPr>
        </p:pic>
      </p:grpSp>
      <p:sp>
        <p:nvSpPr>
          <p:cNvPr id="138" name="Rectangle 137">
            <a:extLst>
              <a:ext uri="{FF2B5EF4-FFF2-40B4-BE49-F238E27FC236}">
                <a16:creationId xmlns:a16="http://schemas.microsoft.com/office/drawing/2014/main" id="{F6739938-267C-FD41-A456-11DDEED7B684}"/>
              </a:ext>
            </a:extLst>
          </p:cNvPr>
          <p:cNvSpPr/>
          <p:nvPr/>
        </p:nvSpPr>
        <p:spPr>
          <a:xfrm>
            <a:off x="392661" y="17878009"/>
            <a:ext cx="411874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700" i="1" dirty="0" err="1"/>
              <a:t>Q</a:t>
            </a:r>
            <a:r>
              <a:rPr lang="it-IT" sz="2700" dirty="0"/>
              <a:t>: </a:t>
            </a:r>
            <a:r>
              <a:rPr lang="it-IT" sz="2700" dirty="0" err="1"/>
              <a:t>quality</a:t>
            </a:r>
            <a:r>
              <a:rPr lang="it-IT" sz="2700" dirty="0"/>
              <a:t> </a:t>
            </a:r>
            <a:r>
              <a:rPr lang="it-IT" sz="2700" dirty="0" err="1"/>
              <a:t>factor</a:t>
            </a:r>
            <a:r>
              <a:rPr lang="it-IT" sz="2700" dirty="0"/>
              <a:t> of </a:t>
            </a:r>
            <a:r>
              <a:rPr lang="it-IT" sz="2700" dirty="0" err="1"/>
              <a:t>resonator</a:t>
            </a:r>
            <a:endParaRPr lang="it-IT" sz="2700" dirty="0"/>
          </a:p>
        </p:txBody>
      </p:sp>
      <p:pic>
        <p:nvPicPr>
          <p:cNvPr id="139" name="Picture 138">
            <a:extLst>
              <a:ext uri="{FF2B5EF4-FFF2-40B4-BE49-F238E27FC236}">
                <a16:creationId xmlns:a16="http://schemas.microsoft.com/office/drawing/2014/main" id="{70FE7BE3-1C3E-CB48-BCF2-D8F14BA377C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958121" y="17640678"/>
            <a:ext cx="2220582" cy="1171296"/>
          </a:xfrm>
          <a:prstGeom prst="rect">
            <a:avLst/>
          </a:prstGeom>
        </p:spPr>
      </p:pic>
      <p:sp>
        <p:nvSpPr>
          <p:cNvPr id="140" name="Rectangle 139">
            <a:extLst>
              <a:ext uri="{FF2B5EF4-FFF2-40B4-BE49-F238E27FC236}">
                <a16:creationId xmlns:a16="http://schemas.microsoft.com/office/drawing/2014/main" id="{8F5A89AB-78BE-654C-97D9-78FA9FF1802D}"/>
              </a:ext>
            </a:extLst>
          </p:cNvPr>
          <p:cNvSpPr/>
          <p:nvPr/>
        </p:nvSpPr>
        <p:spPr>
          <a:xfrm>
            <a:off x="8008590" y="17884336"/>
            <a:ext cx="259511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700" dirty="0" err="1"/>
              <a:t>polarization</a:t>
            </a:r>
            <a:endParaRPr lang="it-IT" sz="2700" dirty="0"/>
          </a:p>
        </p:txBody>
      </p:sp>
      <p:pic>
        <p:nvPicPr>
          <p:cNvPr id="141" name="Picture 140">
            <a:extLst>
              <a:ext uri="{FF2B5EF4-FFF2-40B4-BE49-F238E27FC236}">
                <a16:creationId xmlns:a16="http://schemas.microsoft.com/office/drawing/2014/main" id="{8994D046-8467-CA43-A0AC-36024185E8B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970822" y="17941258"/>
            <a:ext cx="2313780" cy="385630"/>
          </a:xfrm>
          <a:prstGeom prst="rect">
            <a:avLst/>
          </a:prstGeom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DBB985BF-3EE9-F74F-A163-5B456F3D5B0D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270719" y="20806292"/>
            <a:ext cx="1301416" cy="442481"/>
          </a:xfrm>
          <a:prstGeom prst="rect">
            <a:avLst/>
          </a:prstGeom>
        </p:spPr>
      </p:pic>
      <p:grpSp>
        <p:nvGrpSpPr>
          <p:cNvPr id="148" name="Group 147">
            <a:extLst>
              <a:ext uri="{FF2B5EF4-FFF2-40B4-BE49-F238E27FC236}">
                <a16:creationId xmlns:a16="http://schemas.microsoft.com/office/drawing/2014/main" id="{E0631160-16F1-6D43-8F5C-2BA00016CE96}"/>
              </a:ext>
            </a:extLst>
          </p:cNvPr>
          <p:cNvGrpSpPr/>
          <p:nvPr/>
        </p:nvGrpSpPr>
        <p:grpSpPr>
          <a:xfrm>
            <a:off x="8203342" y="19545732"/>
            <a:ext cx="5726361" cy="1071702"/>
            <a:chOff x="1499276" y="25943616"/>
            <a:chExt cx="7129162" cy="1334240"/>
          </a:xfrm>
        </p:grpSpPr>
        <p:sp>
          <p:nvSpPr>
            <p:cNvPr id="147" name="Rounded Rectangle 146">
              <a:extLst>
                <a:ext uri="{FF2B5EF4-FFF2-40B4-BE49-F238E27FC236}">
                  <a16:creationId xmlns:a16="http://schemas.microsoft.com/office/drawing/2014/main" id="{3204761B-8DE4-6A47-8AED-0ABE3F730791}"/>
                </a:ext>
              </a:extLst>
            </p:cNvPr>
            <p:cNvSpPr/>
            <p:nvPr/>
          </p:nvSpPr>
          <p:spPr>
            <a:xfrm>
              <a:off x="1499276" y="25943616"/>
              <a:ext cx="7129162" cy="133424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45" name="Picture 144">
              <a:extLst>
                <a:ext uri="{FF2B5EF4-FFF2-40B4-BE49-F238E27FC236}">
                  <a16:creationId xmlns:a16="http://schemas.microsoft.com/office/drawing/2014/main" id="{09B4B510-6020-424E-8BC2-FD143316A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669836" y="26253197"/>
              <a:ext cx="6686965" cy="592075"/>
            </a:xfrm>
            <a:prstGeom prst="rect">
              <a:avLst/>
            </a:prstGeom>
          </p:spPr>
        </p:pic>
      </p:grpSp>
      <p:sp>
        <p:nvSpPr>
          <p:cNvPr id="149" name="Rectangle 148">
            <a:extLst>
              <a:ext uri="{FF2B5EF4-FFF2-40B4-BE49-F238E27FC236}">
                <a16:creationId xmlns:a16="http://schemas.microsoft.com/office/drawing/2014/main" id="{117A2921-C105-B440-9D80-63161051BD10}"/>
              </a:ext>
            </a:extLst>
          </p:cNvPr>
          <p:cNvSpPr/>
          <p:nvPr/>
        </p:nvSpPr>
        <p:spPr>
          <a:xfrm>
            <a:off x="869430" y="19216800"/>
            <a:ext cx="691927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600" b="1" dirty="0" err="1"/>
              <a:t>Methods</a:t>
            </a:r>
            <a:endParaRPr lang="it-IT" sz="2700" b="1" dirty="0"/>
          </a:p>
          <a:p>
            <a:r>
              <a:rPr lang="it-IT" sz="2700" dirty="0"/>
              <a:t>Master </a:t>
            </a:r>
            <a:r>
              <a:rPr lang="it-IT" sz="2700" dirty="0" err="1"/>
              <a:t>equation</a:t>
            </a:r>
            <a:r>
              <a:rPr lang="it-IT" sz="2700" dirty="0"/>
              <a:t> for </a:t>
            </a:r>
            <a:r>
              <a:rPr lang="it-IT" sz="2700" dirty="0" err="1"/>
              <a:t>system</a:t>
            </a:r>
            <a:r>
              <a:rPr lang="it-IT" sz="2700" dirty="0"/>
              <a:t> </a:t>
            </a:r>
            <a:r>
              <a:rPr lang="it-IT" sz="2700" dirty="0" err="1"/>
              <a:t>density</a:t>
            </a:r>
            <a:r>
              <a:rPr lang="it-IT" sz="2700" dirty="0"/>
              <a:t> </a:t>
            </a:r>
            <a:r>
              <a:rPr lang="it-IT" sz="2700" dirty="0" err="1"/>
              <a:t>matrix</a:t>
            </a:r>
            <a:endParaRPr lang="it-IT" dirty="0"/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1F0614F6-EFF2-5E49-BC3C-8F8351A74C86}"/>
              </a:ext>
            </a:extLst>
          </p:cNvPr>
          <p:cNvSpPr/>
          <p:nvPr/>
        </p:nvSpPr>
        <p:spPr>
          <a:xfrm>
            <a:off x="922803" y="20717366"/>
            <a:ext cx="34789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>
                <a:solidFill>
                  <a:srgbClr val="47A7DB"/>
                </a:solidFill>
              </a:rPr>
              <a:t>Numerical</a:t>
            </a:r>
            <a:r>
              <a:rPr lang="it-IT" sz="2700" b="1" dirty="0">
                <a:solidFill>
                  <a:srgbClr val="47A7DB"/>
                </a:solidFill>
              </a:rPr>
              <a:t> </a:t>
            </a:r>
            <a:r>
              <a:rPr lang="it-IT" sz="2700" b="1" dirty="0" err="1">
                <a:solidFill>
                  <a:srgbClr val="47A7DB"/>
                </a:solidFill>
              </a:rPr>
              <a:t>solution</a:t>
            </a:r>
            <a:r>
              <a:rPr lang="it-IT" sz="2700" dirty="0">
                <a:solidFill>
                  <a:srgbClr val="47A7DB"/>
                </a:solidFill>
              </a:rPr>
              <a:t> </a:t>
            </a:r>
            <a:r>
              <a:rPr lang="it-IT" sz="2700" dirty="0"/>
              <a:t>for the steady state </a:t>
            </a: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104937DD-DBFE-5E44-ABA6-4FAA35550717}"/>
              </a:ext>
            </a:extLst>
          </p:cNvPr>
          <p:cNvSpPr/>
          <p:nvPr/>
        </p:nvSpPr>
        <p:spPr>
          <a:xfrm>
            <a:off x="4117892" y="21245029"/>
            <a:ext cx="389069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700" dirty="0"/>
              <a:t>(</a:t>
            </a:r>
            <a:r>
              <a:rPr lang="it-IT" sz="2700" b="1" dirty="0" err="1">
                <a:solidFill>
                  <a:srgbClr val="FFA600"/>
                </a:solidFill>
              </a:rPr>
              <a:t>semiclassical</a:t>
            </a:r>
            <a:r>
              <a:rPr lang="it-IT" sz="2700" b="1" dirty="0">
                <a:solidFill>
                  <a:srgbClr val="FFA600"/>
                </a:solidFill>
              </a:rPr>
              <a:t> </a:t>
            </a:r>
            <a:r>
              <a:rPr lang="it-IT" sz="2700" b="1" dirty="0" err="1">
                <a:solidFill>
                  <a:srgbClr val="FFA600"/>
                </a:solidFill>
              </a:rPr>
              <a:t>approximation</a:t>
            </a:r>
            <a:r>
              <a:rPr lang="it-IT" sz="2700" dirty="0"/>
              <a:t>)</a:t>
            </a: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285C3E0C-BE7F-4440-8020-19A29A658DE9}"/>
              </a:ext>
            </a:extLst>
          </p:cNvPr>
          <p:cNvSpPr/>
          <p:nvPr/>
        </p:nvSpPr>
        <p:spPr>
          <a:xfrm>
            <a:off x="8029309" y="20778739"/>
            <a:ext cx="2670137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700" dirty="0" err="1"/>
              <a:t>Nonlinear</a:t>
            </a:r>
            <a:r>
              <a:rPr lang="it-IT" sz="2700" dirty="0"/>
              <a:t> </a:t>
            </a:r>
            <a:r>
              <a:rPr lang="it-IT" sz="2700" dirty="0" err="1"/>
              <a:t>system</a:t>
            </a:r>
            <a:r>
              <a:rPr lang="it-IT" sz="2700" dirty="0"/>
              <a:t> of </a:t>
            </a:r>
            <a:r>
              <a:rPr lang="it-IT" sz="2700" dirty="0" err="1"/>
              <a:t>equations</a:t>
            </a:r>
            <a:endParaRPr lang="it-IT" sz="2700" dirty="0"/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C2E493D7-13FA-2549-A117-C4DAC62BCF25}"/>
              </a:ext>
            </a:extLst>
          </p:cNvPr>
          <p:cNvSpPr txBox="1"/>
          <p:nvPr/>
        </p:nvSpPr>
        <p:spPr>
          <a:xfrm>
            <a:off x="904060" y="6832512"/>
            <a:ext cx="13538088" cy="1754326"/>
          </a:xfrm>
          <a:prstGeom prst="rect">
            <a:avLst/>
          </a:prstGeom>
          <a:noFill/>
          <a:ln w="31750" cap="rnd">
            <a:noFill/>
            <a:bevel/>
          </a:ln>
        </p:spPr>
        <p:txBody>
          <a:bodyPr wrap="square" rtlCol="0">
            <a:spAutoFit/>
          </a:bodyPr>
          <a:lstStyle/>
          <a:p>
            <a:pPr algn="just"/>
            <a:r>
              <a:rPr lang="it-IT" sz="2700" b="1" dirty="0" err="1"/>
              <a:t>Hybrid</a:t>
            </a:r>
            <a:r>
              <a:rPr lang="it-IT" sz="2700" b="1" dirty="0"/>
              <a:t> </a:t>
            </a:r>
            <a:r>
              <a:rPr lang="it-IT" sz="2700" b="1" dirty="0" err="1"/>
              <a:t>mesoscopic</a:t>
            </a:r>
            <a:r>
              <a:rPr lang="it-IT" sz="2700" b="1" dirty="0"/>
              <a:t> </a:t>
            </a:r>
            <a:r>
              <a:rPr lang="it-IT" sz="2700" b="1" dirty="0" err="1"/>
              <a:t>devices</a:t>
            </a:r>
            <a:r>
              <a:rPr lang="it-IT" sz="2700" b="1" dirty="0"/>
              <a:t>: </a:t>
            </a:r>
            <a:r>
              <a:rPr lang="it-IT" sz="2700" dirty="0"/>
              <a:t>quantum </a:t>
            </a:r>
            <a:r>
              <a:rPr lang="it-IT" sz="2700" dirty="0" err="1"/>
              <a:t>dots</a:t>
            </a:r>
            <a:r>
              <a:rPr lang="it-IT" sz="2700" dirty="0"/>
              <a:t> (</a:t>
            </a:r>
            <a:r>
              <a:rPr lang="it-IT" sz="2700" dirty="0" err="1"/>
              <a:t>QDs</a:t>
            </a:r>
            <a:r>
              <a:rPr lang="it-IT" sz="2700" dirty="0"/>
              <a:t>) </a:t>
            </a:r>
            <a:r>
              <a:rPr lang="it-IT" sz="2700" dirty="0" err="1"/>
              <a:t>coupled</a:t>
            </a:r>
            <a:r>
              <a:rPr lang="it-IT" sz="2700" dirty="0"/>
              <a:t> to </a:t>
            </a:r>
            <a:r>
              <a:rPr lang="it-IT" sz="2700" dirty="0" err="1"/>
              <a:t>electromagnetic</a:t>
            </a:r>
            <a:r>
              <a:rPr lang="it-IT" sz="2700" dirty="0"/>
              <a:t> or </a:t>
            </a:r>
            <a:r>
              <a:rPr lang="it-IT" sz="2700" dirty="0" err="1"/>
              <a:t>mechanical</a:t>
            </a:r>
            <a:r>
              <a:rPr lang="it-IT" sz="2700" dirty="0"/>
              <a:t> </a:t>
            </a:r>
            <a:r>
              <a:rPr lang="it-IT" sz="2700" dirty="0" err="1"/>
              <a:t>resonators</a:t>
            </a:r>
            <a:r>
              <a:rPr lang="it-IT" sz="2700" dirty="0"/>
              <a:t> are a </a:t>
            </a:r>
            <a:r>
              <a:rPr lang="it-IT" sz="2700" dirty="0" err="1"/>
              <a:t>platform</a:t>
            </a:r>
            <a:r>
              <a:rPr lang="it-IT" sz="2700" dirty="0"/>
              <a:t> to </a:t>
            </a:r>
            <a:r>
              <a:rPr lang="it-IT" sz="2700" dirty="0" err="1"/>
              <a:t>tailor</a:t>
            </a:r>
            <a:r>
              <a:rPr lang="it-IT" sz="2700" dirty="0"/>
              <a:t> </a:t>
            </a:r>
            <a:r>
              <a:rPr lang="it-IT" sz="2700" dirty="0" err="1"/>
              <a:t>interactions</a:t>
            </a:r>
            <a:r>
              <a:rPr lang="it-IT" sz="2700" dirty="0"/>
              <a:t> </a:t>
            </a:r>
            <a:r>
              <a:rPr lang="it-IT" sz="2700" dirty="0" err="1"/>
              <a:t>between</a:t>
            </a:r>
            <a:r>
              <a:rPr lang="it-IT" sz="2700" dirty="0"/>
              <a:t> </a:t>
            </a:r>
            <a:r>
              <a:rPr lang="it-IT" sz="2700" dirty="0" err="1"/>
              <a:t>subsystems</a:t>
            </a:r>
            <a:r>
              <a:rPr lang="it-IT" sz="2700" dirty="0"/>
              <a:t>. </a:t>
            </a:r>
            <a:r>
              <a:rPr lang="it-IT" sz="2700" dirty="0" err="1"/>
              <a:t>They</a:t>
            </a:r>
            <a:r>
              <a:rPr lang="it-IT" sz="2700" dirty="0"/>
              <a:t> </a:t>
            </a:r>
            <a:r>
              <a:rPr lang="it-IT" sz="2700" dirty="0" err="1"/>
              <a:t>allow</a:t>
            </a:r>
            <a:r>
              <a:rPr lang="it-IT" sz="2700" dirty="0"/>
              <a:t> to </a:t>
            </a:r>
            <a:r>
              <a:rPr lang="it-IT" sz="2700" dirty="0" err="1"/>
              <a:t>explore</a:t>
            </a:r>
            <a:r>
              <a:rPr lang="it-IT" sz="2700" dirty="0"/>
              <a:t> new </a:t>
            </a:r>
            <a:r>
              <a:rPr lang="it-IT" sz="2700" dirty="0" err="1"/>
              <a:t>regimes</a:t>
            </a:r>
            <a:r>
              <a:rPr lang="it-IT" sz="2700" dirty="0"/>
              <a:t> of </a:t>
            </a:r>
            <a:r>
              <a:rPr lang="it-IT" sz="2700" dirty="0" err="1"/>
              <a:t>photon</a:t>
            </a:r>
            <a:r>
              <a:rPr lang="it-IT" sz="2700" dirty="0"/>
              <a:t>-electron and </a:t>
            </a:r>
            <a:r>
              <a:rPr lang="it-IT" sz="2700" dirty="0" err="1"/>
              <a:t>phonon</a:t>
            </a:r>
            <a:r>
              <a:rPr lang="it-IT" sz="2700" dirty="0"/>
              <a:t>-electron </a:t>
            </a:r>
            <a:r>
              <a:rPr lang="it-IT" sz="2700" dirty="0" err="1"/>
              <a:t>interaction</a:t>
            </a:r>
            <a:r>
              <a:rPr lang="it-IT" sz="2700" dirty="0"/>
              <a:t> and new </a:t>
            </a:r>
            <a:r>
              <a:rPr lang="it-IT" sz="2700" dirty="0" err="1"/>
              <a:t>mechanisms</a:t>
            </a:r>
            <a:r>
              <a:rPr lang="it-IT" sz="2700" dirty="0"/>
              <a:t> of </a:t>
            </a:r>
            <a:r>
              <a:rPr lang="it-IT" sz="2700" dirty="0" err="1"/>
              <a:t>heat</a:t>
            </a:r>
            <a:r>
              <a:rPr lang="it-IT" sz="2700" dirty="0"/>
              <a:t> </a:t>
            </a:r>
            <a:r>
              <a:rPr lang="it-IT" sz="2700" dirty="0" err="1"/>
              <a:t>exchange</a:t>
            </a:r>
            <a:r>
              <a:rPr lang="it-IT" sz="2700" dirty="0"/>
              <a:t> [1,2]</a:t>
            </a:r>
            <a:endParaRPr lang="it-IT" sz="2700" b="1" dirty="0">
              <a:solidFill>
                <a:schemeClr val="accent1"/>
              </a:solidFill>
            </a:endParaRP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57C5C221-409E-6849-85E6-1B0D753282E0}"/>
              </a:ext>
            </a:extLst>
          </p:cNvPr>
          <p:cNvSpPr/>
          <p:nvPr/>
        </p:nvSpPr>
        <p:spPr>
          <a:xfrm>
            <a:off x="982631" y="23239176"/>
            <a:ext cx="509644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 err="1"/>
              <a:t>Jaynes-Cummings</a:t>
            </a:r>
            <a:r>
              <a:rPr lang="it-IT" sz="2700" dirty="0"/>
              <a:t> model:</a:t>
            </a:r>
          </a:p>
        </p:txBody>
      </p:sp>
      <p:pic>
        <p:nvPicPr>
          <p:cNvPr id="173" name="Picture 172">
            <a:extLst>
              <a:ext uri="{FF2B5EF4-FFF2-40B4-BE49-F238E27FC236}">
                <a16:creationId xmlns:a16="http://schemas.microsoft.com/office/drawing/2014/main" id="{2EAFA7BE-526C-F048-BEA8-9E2A81E83A5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669061" y="23156735"/>
            <a:ext cx="5808525" cy="718145"/>
          </a:xfrm>
          <a:prstGeom prst="rect">
            <a:avLst/>
          </a:prstGeom>
        </p:spPr>
      </p:pic>
      <p:sp>
        <p:nvSpPr>
          <p:cNvPr id="183" name="Rectangle 182">
            <a:extLst>
              <a:ext uri="{FF2B5EF4-FFF2-40B4-BE49-F238E27FC236}">
                <a16:creationId xmlns:a16="http://schemas.microsoft.com/office/drawing/2014/main" id="{20F85ABB-E9C0-2041-9CDB-A21A84B20BD8}"/>
              </a:ext>
            </a:extLst>
          </p:cNvPr>
          <p:cNvSpPr/>
          <p:nvPr/>
        </p:nvSpPr>
        <p:spPr>
          <a:xfrm>
            <a:off x="869430" y="40100208"/>
            <a:ext cx="819484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/>
              <a:t>[1] X. Mi </a:t>
            </a:r>
            <a:r>
              <a:rPr lang="it-IT" sz="2700" i="1" dirty="0"/>
              <a:t>et al., </a:t>
            </a:r>
            <a:r>
              <a:rPr lang="it-IT" sz="2700" dirty="0"/>
              <a:t>Nature </a:t>
            </a:r>
            <a:r>
              <a:rPr lang="it-IT" sz="2700" b="1" dirty="0"/>
              <a:t>555</a:t>
            </a:r>
            <a:r>
              <a:rPr lang="it-IT" sz="2700" dirty="0"/>
              <a:t>, 599 (2018).</a:t>
            </a:r>
          </a:p>
          <a:p>
            <a:r>
              <a:rPr lang="it-IT" sz="2700" dirty="0"/>
              <a:t>[2] J.J. </a:t>
            </a:r>
            <a:r>
              <a:rPr lang="it-IT" sz="2700" dirty="0" err="1"/>
              <a:t>Viennot</a:t>
            </a:r>
            <a:r>
              <a:rPr lang="it-IT" sz="2700" dirty="0"/>
              <a:t> </a:t>
            </a:r>
            <a:r>
              <a:rPr lang="it-IT" sz="2700" i="1" dirty="0"/>
              <a:t>et al.</a:t>
            </a:r>
            <a:r>
              <a:rPr lang="it-IT" sz="2700" dirty="0"/>
              <a:t>, Science </a:t>
            </a:r>
            <a:r>
              <a:rPr lang="it-IT" sz="2700" b="1" dirty="0"/>
              <a:t>349,</a:t>
            </a:r>
            <a:r>
              <a:rPr lang="it-IT" sz="2700" dirty="0"/>
              <a:t> 408 (2015).</a:t>
            </a:r>
          </a:p>
          <a:p>
            <a:r>
              <a:rPr lang="it-IT" sz="2700" dirty="0"/>
              <a:t>[3] </a:t>
            </a:r>
            <a:r>
              <a:rPr lang="it-IT" sz="2700" b="1" dirty="0"/>
              <a:t>M. Mantovani </a:t>
            </a:r>
            <a:r>
              <a:rPr lang="it-IT" sz="2700" i="1" dirty="0"/>
              <a:t>et al., </a:t>
            </a:r>
            <a:r>
              <a:rPr lang="it-IT" sz="2700" dirty="0"/>
              <a:t>PRB </a:t>
            </a:r>
            <a:r>
              <a:rPr lang="it-IT" sz="2700" b="1" dirty="0"/>
              <a:t>99</a:t>
            </a:r>
            <a:r>
              <a:rPr lang="it-IT" sz="2700" dirty="0"/>
              <a:t>, 045442 (2019).</a:t>
            </a:r>
          </a:p>
          <a:p>
            <a:r>
              <a:rPr lang="it-IT" sz="2700" dirty="0"/>
              <a:t>[4]</a:t>
            </a:r>
            <a:r>
              <a:rPr lang="it-IT" sz="2700" b="1" dirty="0"/>
              <a:t> M. Mantovani </a:t>
            </a:r>
            <a:r>
              <a:rPr lang="it-IT" sz="2700" i="1" dirty="0"/>
              <a:t>et al.,</a:t>
            </a:r>
            <a:r>
              <a:rPr lang="it-IT" sz="2700" dirty="0"/>
              <a:t> PRR </a:t>
            </a:r>
            <a:r>
              <a:rPr lang="it-IT" sz="2700" b="1" dirty="0"/>
              <a:t>1,</a:t>
            </a:r>
            <a:r>
              <a:rPr lang="it-IT" sz="2700" dirty="0"/>
              <a:t> 0330xx (2019).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BC479EC5-3B9D-7441-A4AB-77B13CCDB7AF}"/>
              </a:ext>
            </a:extLst>
          </p:cNvPr>
          <p:cNvSpPr/>
          <p:nvPr/>
        </p:nvSpPr>
        <p:spPr>
          <a:xfrm>
            <a:off x="8836573" y="40100208"/>
            <a:ext cx="91376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/>
              <a:t>[5] Y. Mu and M. Savage, PRA </a:t>
            </a:r>
            <a:r>
              <a:rPr lang="it-IT" sz="2700" b="1" dirty="0"/>
              <a:t>46</a:t>
            </a:r>
            <a:r>
              <a:rPr lang="it-IT" sz="2700" dirty="0"/>
              <a:t>, 5944 (1992).</a:t>
            </a:r>
          </a:p>
          <a:p>
            <a:r>
              <a:rPr lang="it-IT" sz="2700" dirty="0"/>
              <a:t>[6] H. </a:t>
            </a:r>
            <a:r>
              <a:rPr lang="it-IT" sz="2700" dirty="0" err="1"/>
              <a:t>Carmichael</a:t>
            </a:r>
            <a:r>
              <a:rPr lang="it-IT" sz="2700" dirty="0"/>
              <a:t> and L. </a:t>
            </a:r>
            <a:r>
              <a:rPr lang="it-IT" sz="2700" dirty="0" err="1"/>
              <a:t>Orozco</a:t>
            </a:r>
            <a:r>
              <a:rPr lang="it-IT" sz="2700" dirty="0"/>
              <a:t>, Nature </a:t>
            </a:r>
            <a:r>
              <a:rPr lang="it-IT" sz="2700" b="1" dirty="0"/>
              <a:t>425,</a:t>
            </a:r>
            <a:r>
              <a:rPr lang="it-IT" sz="2700" dirty="0"/>
              <a:t> 246 (2003).</a:t>
            </a:r>
          </a:p>
          <a:p>
            <a:r>
              <a:rPr lang="it-IT" sz="2700" dirty="0"/>
              <a:t>[7] </a:t>
            </a:r>
            <a:r>
              <a:rPr lang="it-IT" sz="2700" dirty="0" err="1"/>
              <a:t>R</a:t>
            </a:r>
            <a:r>
              <a:rPr lang="it-IT" sz="2700" dirty="0"/>
              <a:t>. Hussein </a:t>
            </a:r>
            <a:r>
              <a:rPr lang="it-IT" sz="2700" i="1" dirty="0"/>
              <a:t>et al., </a:t>
            </a:r>
            <a:r>
              <a:rPr lang="it-IT" sz="2700" dirty="0"/>
              <a:t>PRB </a:t>
            </a:r>
            <a:r>
              <a:rPr lang="it-IT" sz="2700" b="1" dirty="0"/>
              <a:t>94, </a:t>
            </a:r>
            <a:r>
              <a:rPr lang="it-IT" sz="2700" dirty="0"/>
              <a:t>235134 (2012).</a:t>
            </a:r>
          </a:p>
          <a:p>
            <a:r>
              <a:rPr lang="it-IT" sz="2700" dirty="0"/>
              <a:t>[8] M. Governale </a:t>
            </a:r>
            <a:r>
              <a:rPr lang="it-IT" sz="2700" i="1" dirty="0"/>
              <a:t>et al., </a:t>
            </a:r>
            <a:r>
              <a:rPr lang="it-IT" sz="2700" dirty="0"/>
              <a:t>PRB </a:t>
            </a:r>
            <a:r>
              <a:rPr lang="it-IT" sz="2700" b="1" dirty="0"/>
              <a:t>77, </a:t>
            </a:r>
            <a:r>
              <a:rPr lang="it-IT" sz="2700" dirty="0"/>
              <a:t>134513 (2008).</a:t>
            </a:r>
          </a:p>
        </p:txBody>
      </p: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E4AF7334-8C3C-8B4F-AACB-742619984A1D}"/>
              </a:ext>
            </a:extLst>
          </p:cNvPr>
          <p:cNvGrpSpPr/>
          <p:nvPr/>
        </p:nvGrpSpPr>
        <p:grpSpPr>
          <a:xfrm>
            <a:off x="2442827" y="23881085"/>
            <a:ext cx="11720170" cy="3434828"/>
            <a:chOff x="-4042278" y="27090540"/>
            <a:chExt cx="11720170" cy="3434828"/>
          </a:xfrm>
        </p:grpSpPr>
        <p:pic>
          <p:nvPicPr>
            <p:cNvPr id="171" name="Picture 170">
              <a:extLst>
                <a:ext uri="{FF2B5EF4-FFF2-40B4-BE49-F238E27FC236}">
                  <a16:creationId xmlns:a16="http://schemas.microsoft.com/office/drawing/2014/main" id="{4E911884-4479-464E-A9CD-6A19998CA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40762" y="27204940"/>
              <a:ext cx="4303662" cy="3320428"/>
            </a:xfrm>
            <a:prstGeom prst="rect">
              <a:avLst/>
            </a:prstGeom>
          </p:spPr>
        </p:pic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D6A9BA33-5FA3-7B42-A434-3473A30AD065}"/>
                </a:ext>
              </a:extLst>
            </p:cNvPr>
            <p:cNvSpPr/>
            <p:nvPr/>
          </p:nvSpPr>
          <p:spPr>
            <a:xfrm>
              <a:off x="3413405" y="29384416"/>
              <a:ext cx="73976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it-IT" sz="1600" dirty="0"/>
                <a:t>[6]</a:t>
              </a:r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82B078D0-1199-874A-AD36-A0222D13831D}"/>
                </a:ext>
              </a:extLst>
            </p:cNvPr>
            <p:cNvSpPr/>
            <p:nvPr/>
          </p:nvSpPr>
          <p:spPr>
            <a:xfrm>
              <a:off x="5794759" y="27090540"/>
              <a:ext cx="1883133" cy="5078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2700" dirty="0" err="1"/>
                <a:t>saturation</a:t>
              </a:r>
              <a:endParaRPr lang="it-IT" sz="2700" dirty="0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D01C6CEF-10CF-7B48-82FA-A42C147E900D}"/>
                </a:ext>
              </a:extLst>
            </p:cNvPr>
            <p:cNvSpPr/>
            <p:nvPr/>
          </p:nvSpPr>
          <p:spPr>
            <a:xfrm>
              <a:off x="1782637" y="28926576"/>
              <a:ext cx="1393965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1600" dirty="0" err="1"/>
                <a:t>numerical</a:t>
              </a:r>
              <a:endParaRPr lang="it-IT" sz="1600" dirty="0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573BF85F-A783-9A4F-A54C-4BDC448E6394}"/>
                </a:ext>
              </a:extLst>
            </p:cNvPr>
            <p:cNvSpPr/>
            <p:nvPr/>
          </p:nvSpPr>
          <p:spPr>
            <a:xfrm>
              <a:off x="1771170" y="29384416"/>
              <a:ext cx="141689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1600" dirty="0" err="1"/>
                <a:t>semiclassical</a:t>
              </a:r>
              <a:endParaRPr lang="it-IT" sz="1600" dirty="0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C6636AD3-E4A0-E640-8292-896ADE892A32}"/>
                </a:ext>
              </a:extLst>
            </p:cNvPr>
            <p:cNvSpPr/>
            <p:nvPr/>
          </p:nvSpPr>
          <p:spPr>
            <a:xfrm>
              <a:off x="-4042278" y="29040540"/>
              <a:ext cx="1883133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sz="2700" dirty="0" err="1"/>
                <a:t>threshold</a:t>
              </a:r>
              <a:r>
                <a:rPr lang="it-IT" sz="2700" dirty="0"/>
                <a:t> </a:t>
              </a:r>
              <a:r>
                <a:rPr lang="it-IT" sz="2700" dirty="0" err="1"/>
                <a:t>coupling</a:t>
              </a:r>
              <a:endParaRPr lang="it-IT" sz="2700" dirty="0"/>
            </a:p>
          </p:txBody>
        </p:sp>
      </p:grpSp>
      <p:sp>
        <p:nvSpPr>
          <p:cNvPr id="194" name="Rectangle 193">
            <a:extLst>
              <a:ext uri="{FF2B5EF4-FFF2-40B4-BE49-F238E27FC236}">
                <a16:creationId xmlns:a16="http://schemas.microsoft.com/office/drawing/2014/main" id="{E05141CA-1641-434E-B7BC-4755CA8AE7AF}"/>
              </a:ext>
            </a:extLst>
          </p:cNvPr>
          <p:cNvSpPr/>
          <p:nvPr/>
        </p:nvSpPr>
        <p:spPr>
          <a:xfrm>
            <a:off x="922803" y="24251837"/>
            <a:ext cx="509644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 err="1"/>
              <a:t>Validity</a:t>
            </a:r>
            <a:r>
              <a:rPr lang="it-IT" sz="2700" dirty="0"/>
              <a:t> of RWA:</a:t>
            </a:r>
          </a:p>
        </p:txBody>
      </p: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2EE556DA-8CFA-ED4D-AF83-90258AABEA5C}"/>
              </a:ext>
            </a:extLst>
          </p:cNvPr>
          <p:cNvGrpSpPr/>
          <p:nvPr/>
        </p:nvGrpSpPr>
        <p:grpSpPr>
          <a:xfrm>
            <a:off x="3709119" y="24234818"/>
            <a:ext cx="2603366" cy="597785"/>
            <a:chOff x="5245916" y="33771635"/>
            <a:chExt cx="2603366" cy="597785"/>
          </a:xfrm>
        </p:grpSpPr>
        <p:sp>
          <p:nvSpPr>
            <p:cNvPr id="195" name="Rounded Rectangle 194">
              <a:extLst>
                <a:ext uri="{FF2B5EF4-FFF2-40B4-BE49-F238E27FC236}">
                  <a16:creationId xmlns:a16="http://schemas.microsoft.com/office/drawing/2014/main" id="{F86FDDBE-AD12-4D4D-821D-9F3ABDDC0CE2}"/>
                </a:ext>
              </a:extLst>
            </p:cNvPr>
            <p:cNvSpPr/>
            <p:nvPr/>
          </p:nvSpPr>
          <p:spPr>
            <a:xfrm>
              <a:off x="5245916" y="33771635"/>
              <a:ext cx="2603366" cy="597785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192" name="Picture 191">
              <a:extLst>
                <a:ext uri="{FF2B5EF4-FFF2-40B4-BE49-F238E27FC236}">
                  <a16:creationId xmlns:a16="http://schemas.microsoft.com/office/drawing/2014/main" id="{E8A46C14-00F9-FC47-89D3-8604C4F37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5452702" y="33890224"/>
              <a:ext cx="2261956" cy="403121"/>
            </a:xfrm>
            <a:prstGeom prst="rect">
              <a:avLst/>
            </a:prstGeom>
          </p:spPr>
        </p:pic>
      </p:grp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2A6CA01D-F001-9848-BF0B-5AE6B080A101}"/>
              </a:ext>
            </a:extLst>
          </p:cNvPr>
          <p:cNvCxnSpPr>
            <a:cxnSpLocks/>
          </p:cNvCxnSpPr>
          <p:nvPr/>
        </p:nvCxnSpPr>
        <p:spPr>
          <a:xfrm flipV="1">
            <a:off x="8301371" y="26073842"/>
            <a:ext cx="1166469" cy="7624"/>
          </a:xfrm>
          <a:prstGeom prst="line">
            <a:avLst/>
          </a:prstGeom>
          <a:ln w="44450">
            <a:solidFill>
              <a:srgbClr val="1D90F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D6714A8D-8212-EB48-9FC3-A2D96004FB85}"/>
              </a:ext>
            </a:extLst>
          </p:cNvPr>
          <p:cNvCxnSpPr/>
          <p:nvPr/>
        </p:nvCxnSpPr>
        <p:spPr>
          <a:xfrm>
            <a:off x="8355198" y="26571706"/>
            <a:ext cx="1486992" cy="0"/>
          </a:xfrm>
          <a:prstGeom prst="line">
            <a:avLst/>
          </a:prstGeom>
          <a:ln w="47625">
            <a:solidFill>
              <a:srgbClr val="FFA6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2" name="Picture 201">
            <a:extLst>
              <a:ext uri="{FF2B5EF4-FFF2-40B4-BE49-F238E27FC236}">
                <a16:creationId xmlns:a16="http://schemas.microsoft.com/office/drawing/2014/main" id="{B7A610D6-22EF-C04D-88FC-6C5FAC33C19B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2364175" y="24543591"/>
            <a:ext cx="1638430" cy="788106"/>
          </a:xfrm>
          <a:prstGeom prst="rect">
            <a:avLst/>
          </a:prstGeom>
        </p:spPr>
      </p:pic>
      <p:pic>
        <p:nvPicPr>
          <p:cNvPr id="203" name="Picture 202">
            <a:extLst>
              <a:ext uri="{FF2B5EF4-FFF2-40B4-BE49-F238E27FC236}">
                <a16:creationId xmlns:a16="http://schemas.microsoft.com/office/drawing/2014/main" id="{E088ACEC-45EA-494E-B0A3-1727157D5444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4234967" y="25889924"/>
            <a:ext cx="1913425" cy="805653"/>
          </a:xfrm>
          <a:prstGeom prst="rect">
            <a:avLst/>
          </a:prstGeom>
        </p:spPr>
      </p:pic>
      <p:sp>
        <p:nvSpPr>
          <p:cNvPr id="174" name="Rectangle 173">
            <a:extLst>
              <a:ext uri="{FF2B5EF4-FFF2-40B4-BE49-F238E27FC236}">
                <a16:creationId xmlns:a16="http://schemas.microsoft.com/office/drawing/2014/main" id="{1A850239-C4CB-744A-BC08-8CB97307E6BF}"/>
              </a:ext>
            </a:extLst>
          </p:cNvPr>
          <p:cNvSpPr/>
          <p:nvPr/>
        </p:nvSpPr>
        <p:spPr>
          <a:xfrm>
            <a:off x="936754" y="27454091"/>
            <a:ext cx="7789099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>
                <a:solidFill>
                  <a:schemeClr val="tx2"/>
                </a:solidFill>
              </a:rPr>
              <a:t>RWA breakdown </a:t>
            </a:r>
            <a:r>
              <a:rPr lang="it-IT" sz="2700" b="1" dirty="0" err="1">
                <a:solidFill>
                  <a:schemeClr val="tx2"/>
                </a:solidFill>
              </a:rPr>
              <a:t>without</a:t>
            </a:r>
            <a:r>
              <a:rPr lang="it-IT" sz="2700" b="1" dirty="0">
                <a:solidFill>
                  <a:schemeClr val="tx2"/>
                </a:solidFill>
              </a:rPr>
              <a:t> </a:t>
            </a:r>
            <a:r>
              <a:rPr lang="it-IT" sz="2700" b="1" dirty="0" err="1">
                <a:solidFill>
                  <a:schemeClr val="tx2"/>
                </a:solidFill>
              </a:rPr>
              <a:t>ultrastrong</a:t>
            </a:r>
            <a:r>
              <a:rPr lang="it-IT" sz="2700" b="1" dirty="0">
                <a:solidFill>
                  <a:schemeClr val="tx2"/>
                </a:solidFill>
              </a:rPr>
              <a:t> </a:t>
            </a:r>
            <a:r>
              <a:rPr lang="it-IT" sz="2700" b="1" dirty="0" err="1">
                <a:solidFill>
                  <a:schemeClr val="tx2"/>
                </a:solidFill>
              </a:rPr>
              <a:t>coupling</a:t>
            </a:r>
            <a:r>
              <a:rPr lang="it-IT" sz="2700" b="1" dirty="0">
                <a:solidFill>
                  <a:schemeClr val="tx2"/>
                </a:solidFill>
              </a:rPr>
              <a:t>:</a:t>
            </a: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4B25E596-9C96-0340-9E2D-EA9A55DAB778}"/>
              </a:ext>
            </a:extLst>
          </p:cNvPr>
          <p:cNvSpPr/>
          <p:nvPr/>
        </p:nvSpPr>
        <p:spPr>
          <a:xfrm>
            <a:off x="10586103" y="27479830"/>
            <a:ext cx="259039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 err="1"/>
              <a:t>achievable</a:t>
            </a:r>
            <a:r>
              <a:rPr lang="it-IT" sz="2700" dirty="0"/>
              <a:t> for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DF1ACDF-D38A-2B48-86A4-BF223535CE2B}"/>
              </a:ext>
            </a:extLst>
          </p:cNvPr>
          <p:cNvSpPr/>
          <p:nvPr/>
        </p:nvSpPr>
        <p:spPr>
          <a:xfrm>
            <a:off x="720000" y="5778526"/>
            <a:ext cx="28835999" cy="4471451"/>
          </a:xfrm>
          <a:prstGeom prst="rect">
            <a:avLst/>
          </a:prstGeom>
          <a:noFill/>
          <a:ln w="88900" cap="flat">
            <a:solidFill>
              <a:srgbClr val="47A7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7E85FF9-C44B-4840-8C15-9437CB462BB6}"/>
              </a:ext>
            </a:extLst>
          </p:cNvPr>
          <p:cNvSpPr/>
          <p:nvPr/>
        </p:nvSpPr>
        <p:spPr>
          <a:xfrm>
            <a:off x="720000" y="10675070"/>
            <a:ext cx="14237999" cy="28263923"/>
          </a:xfrm>
          <a:prstGeom prst="rect">
            <a:avLst/>
          </a:prstGeom>
          <a:noFill/>
          <a:ln w="88900">
            <a:solidFill>
              <a:srgbClr val="47A7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A1BE764D-F21B-A640-A4BB-84FAE8037C51}"/>
              </a:ext>
            </a:extLst>
          </p:cNvPr>
          <p:cNvSpPr/>
          <p:nvPr/>
        </p:nvSpPr>
        <p:spPr>
          <a:xfrm>
            <a:off x="15318000" y="10675071"/>
            <a:ext cx="14237999" cy="28263922"/>
          </a:xfrm>
          <a:prstGeom prst="rect">
            <a:avLst/>
          </a:prstGeom>
          <a:noFill/>
          <a:ln w="88900">
            <a:solidFill>
              <a:srgbClr val="47A7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4" name="Picture 153">
            <a:extLst>
              <a:ext uri="{FF2B5EF4-FFF2-40B4-BE49-F238E27FC236}">
                <a16:creationId xmlns:a16="http://schemas.microsoft.com/office/drawing/2014/main" id="{DE634C99-71BE-454A-BD81-4218ACC5B12F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774186" y="12519042"/>
            <a:ext cx="3812106" cy="2487712"/>
          </a:xfrm>
          <a:prstGeom prst="rect">
            <a:avLst/>
          </a:prstGeom>
        </p:spPr>
      </p:pic>
      <p:sp>
        <p:nvSpPr>
          <p:cNvPr id="155" name="Rectangle 154">
            <a:extLst>
              <a:ext uri="{FF2B5EF4-FFF2-40B4-BE49-F238E27FC236}">
                <a16:creationId xmlns:a16="http://schemas.microsoft.com/office/drawing/2014/main" id="{DD190DFD-86A2-D245-AC80-1D27FF5C60B0}"/>
              </a:ext>
            </a:extLst>
          </p:cNvPr>
          <p:cNvSpPr/>
          <p:nvPr/>
        </p:nvSpPr>
        <p:spPr>
          <a:xfrm>
            <a:off x="10672930" y="15114309"/>
            <a:ext cx="391931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700" dirty="0"/>
              <a:t>Three-</a:t>
            </a:r>
            <a:r>
              <a:rPr lang="it-IT" sz="2700" dirty="0" err="1"/>
              <a:t>level</a:t>
            </a:r>
            <a:r>
              <a:rPr lang="it-IT" sz="2700" dirty="0"/>
              <a:t> </a:t>
            </a:r>
            <a:r>
              <a:rPr lang="it-IT" sz="2700" dirty="0" err="1"/>
              <a:t>structure</a:t>
            </a:r>
            <a:endParaRPr lang="it-IT" sz="2700" dirty="0"/>
          </a:p>
        </p:txBody>
      </p:sp>
      <p:cxnSp>
        <p:nvCxnSpPr>
          <p:cNvPr id="163" name="Gerade Verbindung 23">
            <a:extLst>
              <a:ext uri="{FF2B5EF4-FFF2-40B4-BE49-F238E27FC236}">
                <a16:creationId xmlns:a16="http://schemas.microsoft.com/office/drawing/2014/main" id="{FD15C08B-7A93-F542-AC8F-CCA5C99E5A47}"/>
              </a:ext>
            </a:extLst>
          </p:cNvPr>
          <p:cNvCxnSpPr>
            <a:cxnSpLocks/>
          </p:cNvCxnSpPr>
          <p:nvPr/>
        </p:nvCxnSpPr>
        <p:spPr>
          <a:xfrm flipV="1">
            <a:off x="963707" y="19179487"/>
            <a:ext cx="13750584" cy="1"/>
          </a:xfrm>
          <a:prstGeom prst="line">
            <a:avLst/>
          </a:prstGeom>
          <a:ln w="50800">
            <a:solidFill>
              <a:srgbClr val="47A7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TextBox 164">
            <a:extLst>
              <a:ext uri="{FF2B5EF4-FFF2-40B4-BE49-F238E27FC236}">
                <a16:creationId xmlns:a16="http://schemas.microsoft.com/office/drawing/2014/main" id="{FF6E0687-5ADB-F043-B9A5-E920F603F353}"/>
              </a:ext>
            </a:extLst>
          </p:cNvPr>
          <p:cNvSpPr txBox="1"/>
          <p:nvPr/>
        </p:nvSpPr>
        <p:spPr>
          <a:xfrm>
            <a:off x="922804" y="8815636"/>
            <a:ext cx="13538088" cy="923330"/>
          </a:xfrm>
          <a:prstGeom prst="rect">
            <a:avLst/>
          </a:prstGeom>
          <a:noFill/>
          <a:ln w="31750" cap="rnd">
            <a:noFill/>
            <a:bevel/>
          </a:ln>
        </p:spPr>
        <p:txBody>
          <a:bodyPr wrap="square" rtlCol="0">
            <a:spAutoFit/>
          </a:bodyPr>
          <a:lstStyle/>
          <a:p>
            <a:pPr algn="just"/>
            <a:r>
              <a:rPr lang="it-IT" sz="2700" b="1" dirty="0" err="1"/>
              <a:t>Mesoscopic</a:t>
            </a:r>
            <a:r>
              <a:rPr lang="it-IT" sz="2700" b="1" dirty="0"/>
              <a:t> </a:t>
            </a:r>
            <a:r>
              <a:rPr lang="it-IT" sz="2700" b="1" dirty="0" err="1"/>
              <a:t>transport</a:t>
            </a:r>
            <a:r>
              <a:rPr lang="it-IT" sz="2700" b="1" dirty="0"/>
              <a:t> </a:t>
            </a:r>
            <a:r>
              <a:rPr lang="it-IT" sz="2700" dirty="0"/>
              <a:t>(single-electron and Cooper-</a:t>
            </a:r>
            <a:r>
              <a:rPr lang="it-IT" sz="2700" dirty="0" err="1"/>
              <a:t>pair</a:t>
            </a:r>
            <a:r>
              <a:rPr lang="it-IT" sz="2700" dirty="0"/>
              <a:t> </a:t>
            </a:r>
            <a:r>
              <a:rPr lang="it-IT" sz="2700" dirty="0" err="1"/>
              <a:t>tunneling</a:t>
            </a:r>
            <a:r>
              <a:rPr lang="it-IT" sz="2700" dirty="0"/>
              <a:t>) can be </a:t>
            </a:r>
            <a:r>
              <a:rPr lang="it-IT" sz="2700" dirty="0" err="1"/>
              <a:t>exploited</a:t>
            </a:r>
            <a:r>
              <a:rPr lang="it-IT" sz="2700" dirty="0"/>
              <a:t> to drive </a:t>
            </a:r>
            <a:r>
              <a:rPr lang="it-IT" sz="2700" dirty="0" err="1"/>
              <a:t>harmonic</a:t>
            </a:r>
            <a:r>
              <a:rPr lang="it-IT" sz="2700" dirty="0"/>
              <a:t> </a:t>
            </a:r>
            <a:r>
              <a:rPr lang="it-IT" sz="2700" dirty="0" err="1"/>
              <a:t>resonators</a:t>
            </a:r>
            <a:r>
              <a:rPr lang="it-IT" sz="2700" dirty="0"/>
              <a:t> </a:t>
            </a:r>
            <a:r>
              <a:rPr lang="it-IT" sz="2700" dirty="0" err="1"/>
              <a:t>into</a:t>
            </a:r>
            <a:r>
              <a:rPr lang="it-IT" sz="2700" dirty="0"/>
              <a:t> </a:t>
            </a:r>
            <a:r>
              <a:rPr lang="it-IT" sz="2700" b="1" dirty="0" err="1"/>
              <a:t>designed</a:t>
            </a:r>
            <a:r>
              <a:rPr lang="it-IT" sz="2700" b="1" dirty="0"/>
              <a:t> </a:t>
            </a:r>
            <a:r>
              <a:rPr lang="it-IT" sz="2700" b="1" dirty="0" err="1"/>
              <a:t>nonequilibrium</a:t>
            </a:r>
            <a:r>
              <a:rPr lang="it-IT" sz="2700" b="1" dirty="0"/>
              <a:t> </a:t>
            </a:r>
            <a:r>
              <a:rPr lang="it-IT" sz="2700" b="1" dirty="0" err="1"/>
              <a:t>states</a:t>
            </a:r>
            <a:endParaRPr lang="it-IT" sz="2700" b="1" dirty="0"/>
          </a:p>
        </p:txBody>
      </p:sp>
      <p:cxnSp>
        <p:nvCxnSpPr>
          <p:cNvPr id="166" name="Gerade Verbindung 23">
            <a:extLst>
              <a:ext uri="{FF2B5EF4-FFF2-40B4-BE49-F238E27FC236}">
                <a16:creationId xmlns:a16="http://schemas.microsoft.com/office/drawing/2014/main" id="{2BD927F1-3EDE-D044-B538-74F4EF0EEEFC}"/>
              </a:ext>
            </a:extLst>
          </p:cNvPr>
          <p:cNvCxnSpPr>
            <a:cxnSpLocks/>
          </p:cNvCxnSpPr>
          <p:nvPr/>
        </p:nvCxnSpPr>
        <p:spPr>
          <a:xfrm>
            <a:off x="15137999" y="6738354"/>
            <a:ext cx="0" cy="3187928"/>
          </a:xfrm>
          <a:prstGeom prst="line">
            <a:avLst/>
          </a:prstGeom>
          <a:ln w="50800">
            <a:solidFill>
              <a:srgbClr val="47A7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>
            <a:extLst>
              <a:ext uri="{FF2B5EF4-FFF2-40B4-BE49-F238E27FC236}">
                <a16:creationId xmlns:a16="http://schemas.microsoft.com/office/drawing/2014/main" id="{27AAF97A-16B9-BB48-B9D3-F75D029E1FF1}"/>
              </a:ext>
            </a:extLst>
          </p:cNvPr>
          <p:cNvSpPr txBox="1"/>
          <p:nvPr/>
        </p:nvSpPr>
        <p:spPr>
          <a:xfrm>
            <a:off x="15455194" y="6772671"/>
            <a:ext cx="13538088" cy="3046988"/>
          </a:xfrm>
          <a:prstGeom prst="rect">
            <a:avLst/>
          </a:prstGeom>
          <a:noFill/>
          <a:ln w="31750" cap="rnd">
            <a:noFill/>
            <a:bevel/>
          </a:ln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it-IT" sz="2700" b="1" u="sng" dirty="0" err="1"/>
              <a:t>Main</a:t>
            </a:r>
            <a:r>
              <a:rPr lang="it-IT" sz="2700" b="1" u="sng" dirty="0"/>
              <a:t> </a:t>
            </a:r>
            <a:r>
              <a:rPr lang="it-IT" sz="2700" b="1" u="sng" dirty="0" err="1"/>
              <a:t>results</a:t>
            </a:r>
            <a:r>
              <a:rPr lang="it-IT" sz="2700" b="1" u="sng" dirty="0"/>
              <a:t>:</a:t>
            </a:r>
            <a:endParaRPr lang="it-IT" sz="27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it-IT" sz="2700" dirty="0"/>
          </a:p>
          <a:p>
            <a:pPr marL="571500" indent="-571500" algn="just">
              <a:spcBef>
                <a:spcPts val="6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it-IT" sz="2700" dirty="0" err="1"/>
              <a:t>Multistability</a:t>
            </a:r>
            <a:r>
              <a:rPr lang="it-IT" sz="2700" dirty="0"/>
              <a:t> in a </a:t>
            </a:r>
            <a:r>
              <a:rPr lang="it-IT" sz="2700" dirty="0" err="1"/>
              <a:t>solid</a:t>
            </a:r>
            <a:r>
              <a:rPr lang="it-IT" sz="2700" dirty="0"/>
              <a:t>-state </a:t>
            </a:r>
            <a:r>
              <a:rPr lang="it-IT" sz="2700" dirty="0" err="1"/>
              <a:t>implementation</a:t>
            </a:r>
            <a:r>
              <a:rPr lang="it-IT" sz="2700" dirty="0"/>
              <a:t> of a single-</a:t>
            </a:r>
            <a:r>
              <a:rPr lang="it-IT" sz="2700" dirty="0" err="1"/>
              <a:t>atom</a:t>
            </a:r>
            <a:r>
              <a:rPr lang="it-IT" sz="2700" dirty="0"/>
              <a:t> laser and breakdown of </a:t>
            </a:r>
            <a:r>
              <a:rPr lang="it-IT" sz="2700" dirty="0" err="1"/>
              <a:t>rotating-wave</a:t>
            </a:r>
            <a:r>
              <a:rPr lang="it-IT" sz="2700" dirty="0"/>
              <a:t> </a:t>
            </a:r>
            <a:r>
              <a:rPr lang="it-IT" sz="2700" dirty="0" err="1"/>
              <a:t>approximation</a:t>
            </a:r>
            <a:r>
              <a:rPr lang="it-IT" sz="2700" dirty="0"/>
              <a:t> (RWA) </a:t>
            </a:r>
            <a:r>
              <a:rPr lang="it-IT" sz="2700" dirty="0" err="1"/>
              <a:t>without</a:t>
            </a:r>
            <a:r>
              <a:rPr lang="it-IT" sz="2700" dirty="0"/>
              <a:t> </a:t>
            </a:r>
            <a:r>
              <a:rPr lang="it-IT" sz="2700" dirty="0" err="1"/>
              <a:t>ultrastrong</a:t>
            </a:r>
            <a:r>
              <a:rPr lang="it-IT" sz="2700" dirty="0"/>
              <a:t> </a:t>
            </a:r>
            <a:r>
              <a:rPr lang="it-IT" sz="2700" dirty="0" err="1"/>
              <a:t>coupling</a:t>
            </a:r>
            <a:r>
              <a:rPr lang="it-IT" sz="2700" dirty="0"/>
              <a:t> [3]</a:t>
            </a:r>
          </a:p>
          <a:p>
            <a:pPr marL="571500" indent="-571500">
              <a:spcBef>
                <a:spcPts val="600"/>
              </a:spcBef>
              <a:spcAft>
                <a:spcPts val="600"/>
              </a:spcAft>
              <a:buFont typeface="+mj-lt"/>
              <a:buAutoNum type="romanUcPeriod"/>
            </a:pPr>
            <a:r>
              <a:rPr lang="it-IT" sz="2700" dirty="0" err="1"/>
              <a:t>Simultaneous</a:t>
            </a:r>
            <a:r>
              <a:rPr lang="it-IT" sz="2700" dirty="0"/>
              <a:t> </a:t>
            </a:r>
            <a:r>
              <a:rPr lang="it-IT" sz="2700" dirty="0" err="1"/>
              <a:t>ground</a:t>
            </a:r>
            <a:r>
              <a:rPr lang="it-IT" sz="2700" dirty="0"/>
              <a:t>-state </a:t>
            </a:r>
            <a:r>
              <a:rPr lang="it-IT" sz="2700" dirty="0" err="1"/>
              <a:t>cooling</a:t>
            </a:r>
            <a:r>
              <a:rPr lang="it-IT" sz="2700" dirty="0"/>
              <a:t> and </a:t>
            </a:r>
            <a:r>
              <a:rPr lang="it-IT" sz="2700" dirty="0" err="1"/>
              <a:t>photon</a:t>
            </a:r>
            <a:r>
              <a:rPr lang="it-IT" sz="2700" dirty="0"/>
              <a:t> transfer </a:t>
            </a:r>
            <a:r>
              <a:rPr lang="it-IT" sz="2700" dirty="0" err="1"/>
              <a:t>between</a:t>
            </a:r>
            <a:r>
              <a:rPr lang="it-IT" sz="2700" dirty="0"/>
              <a:t> </a:t>
            </a:r>
            <a:r>
              <a:rPr lang="it-IT" sz="2700" dirty="0" err="1"/>
              <a:t>cavities</a:t>
            </a:r>
            <a:r>
              <a:rPr lang="it-IT" sz="2700" dirty="0"/>
              <a:t> </a:t>
            </a:r>
            <a:r>
              <a:rPr lang="it-IT" sz="2700" dirty="0" err="1"/>
              <a:t>using</a:t>
            </a:r>
            <a:r>
              <a:rPr lang="it-IT" sz="2700" dirty="0"/>
              <a:t> a Cooper-</a:t>
            </a:r>
            <a:r>
              <a:rPr lang="it-IT" sz="2700" dirty="0" err="1"/>
              <a:t>pair</a:t>
            </a:r>
            <a:r>
              <a:rPr lang="it-IT" sz="2700" dirty="0"/>
              <a:t> </a:t>
            </a:r>
            <a:r>
              <a:rPr lang="it-IT" sz="2700" dirty="0" err="1"/>
              <a:t>splitter</a:t>
            </a:r>
            <a:r>
              <a:rPr lang="it-IT" sz="2700" dirty="0"/>
              <a:t> (CPS) [4]</a:t>
            </a:r>
            <a:endParaRPr lang="it-IT" sz="2700" b="1" u="sng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6C71BBA-8C13-BC46-917F-0B446B0F666E}"/>
              </a:ext>
            </a:extLst>
          </p:cNvPr>
          <p:cNvCxnSpPr>
            <a:cxnSpLocks/>
            <a:endCxn id="150" idx="0"/>
          </p:cNvCxnSpPr>
          <p:nvPr/>
        </p:nvCxnSpPr>
        <p:spPr>
          <a:xfrm flipH="1">
            <a:off x="2662273" y="20344703"/>
            <a:ext cx="1701424" cy="372663"/>
          </a:xfrm>
          <a:prstGeom prst="straightConnector1">
            <a:avLst/>
          </a:prstGeom>
          <a:ln w="76200">
            <a:solidFill>
              <a:srgbClr val="47A7D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Arrow Connector 175">
            <a:extLst>
              <a:ext uri="{FF2B5EF4-FFF2-40B4-BE49-F238E27FC236}">
                <a16:creationId xmlns:a16="http://schemas.microsoft.com/office/drawing/2014/main" id="{C5CA7C88-618A-194F-AAB1-E76B7AC181DB}"/>
              </a:ext>
            </a:extLst>
          </p:cNvPr>
          <p:cNvCxnSpPr>
            <a:cxnSpLocks/>
            <a:endCxn id="146" idx="0"/>
          </p:cNvCxnSpPr>
          <p:nvPr/>
        </p:nvCxnSpPr>
        <p:spPr>
          <a:xfrm>
            <a:off x="4381970" y="20344703"/>
            <a:ext cx="1539457" cy="461589"/>
          </a:xfrm>
          <a:prstGeom prst="straightConnector1">
            <a:avLst/>
          </a:prstGeom>
          <a:ln w="76200">
            <a:solidFill>
              <a:srgbClr val="FFA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3D1B7D94-FA2E-9644-BFDE-89F179C652F7}"/>
              </a:ext>
            </a:extLst>
          </p:cNvPr>
          <p:cNvCxnSpPr>
            <a:cxnSpLocks/>
          </p:cNvCxnSpPr>
          <p:nvPr/>
        </p:nvCxnSpPr>
        <p:spPr>
          <a:xfrm>
            <a:off x="7627557" y="21445599"/>
            <a:ext cx="551279" cy="0"/>
          </a:xfrm>
          <a:prstGeom prst="straightConnector1">
            <a:avLst/>
          </a:prstGeom>
          <a:ln w="76200">
            <a:solidFill>
              <a:srgbClr val="FFA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7E988802-7B38-3448-AB99-3051F2C671AD}"/>
              </a:ext>
            </a:extLst>
          </p:cNvPr>
          <p:cNvCxnSpPr>
            <a:cxnSpLocks/>
          </p:cNvCxnSpPr>
          <p:nvPr/>
        </p:nvCxnSpPr>
        <p:spPr>
          <a:xfrm>
            <a:off x="10604739" y="21464147"/>
            <a:ext cx="551279" cy="0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6" name="Rectangle 205">
            <a:extLst>
              <a:ext uri="{FF2B5EF4-FFF2-40B4-BE49-F238E27FC236}">
                <a16:creationId xmlns:a16="http://schemas.microsoft.com/office/drawing/2014/main" id="{7943B1F3-84C4-764E-9B0C-BB4A1627E885}"/>
              </a:ext>
            </a:extLst>
          </p:cNvPr>
          <p:cNvSpPr/>
          <p:nvPr/>
        </p:nvSpPr>
        <p:spPr>
          <a:xfrm>
            <a:off x="11218681" y="20892816"/>
            <a:ext cx="3319672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700" dirty="0" err="1"/>
              <a:t>Equivalence</a:t>
            </a:r>
            <a:r>
              <a:rPr lang="it-IT" sz="2700" dirty="0"/>
              <a:t> to </a:t>
            </a:r>
            <a:r>
              <a:rPr lang="it-IT" sz="2700" dirty="0" err="1"/>
              <a:t>three-level</a:t>
            </a:r>
            <a:r>
              <a:rPr lang="it-IT" sz="2700" dirty="0"/>
              <a:t> single-</a:t>
            </a:r>
            <a:r>
              <a:rPr lang="it-IT" sz="2700" dirty="0" err="1"/>
              <a:t>atom</a:t>
            </a:r>
            <a:r>
              <a:rPr lang="it-IT" sz="2700" dirty="0"/>
              <a:t> laser [5]</a:t>
            </a:r>
          </a:p>
        </p:txBody>
      </p:sp>
      <p:cxnSp>
        <p:nvCxnSpPr>
          <p:cNvPr id="207" name="Gerade Verbindung 23">
            <a:extLst>
              <a:ext uri="{FF2B5EF4-FFF2-40B4-BE49-F238E27FC236}">
                <a16:creationId xmlns:a16="http://schemas.microsoft.com/office/drawing/2014/main" id="{1BE114C6-EC85-054B-9089-E2EFD849DA6E}"/>
              </a:ext>
            </a:extLst>
          </p:cNvPr>
          <p:cNvCxnSpPr>
            <a:cxnSpLocks/>
          </p:cNvCxnSpPr>
          <p:nvPr/>
        </p:nvCxnSpPr>
        <p:spPr>
          <a:xfrm flipV="1">
            <a:off x="958482" y="22399700"/>
            <a:ext cx="13750584" cy="1"/>
          </a:xfrm>
          <a:prstGeom prst="line">
            <a:avLst/>
          </a:prstGeom>
          <a:ln w="50800">
            <a:solidFill>
              <a:srgbClr val="47A7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Rectangle 207">
            <a:extLst>
              <a:ext uri="{FF2B5EF4-FFF2-40B4-BE49-F238E27FC236}">
                <a16:creationId xmlns:a16="http://schemas.microsoft.com/office/drawing/2014/main" id="{23DEFA95-9149-CE45-91B3-01F7169D65E1}"/>
              </a:ext>
            </a:extLst>
          </p:cNvPr>
          <p:cNvSpPr/>
          <p:nvPr/>
        </p:nvSpPr>
        <p:spPr>
          <a:xfrm>
            <a:off x="882930" y="22443636"/>
            <a:ext cx="132800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600" b="1" dirty="0" err="1"/>
              <a:t>Results</a:t>
            </a:r>
            <a:r>
              <a:rPr lang="it-IT" sz="3600" b="1" dirty="0"/>
              <a:t>: breakdown of RWA and </a:t>
            </a:r>
            <a:r>
              <a:rPr lang="it-IT" sz="3600" b="1" dirty="0" err="1"/>
              <a:t>multistability</a:t>
            </a:r>
            <a:r>
              <a:rPr lang="it-IT" sz="3600" b="1" dirty="0"/>
              <a:t> </a:t>
            </a:r>
          </a:p>
        </p:txBody>
      </p:sp>
      <p:cxnSp>
        <p:nvCxnSpPr>
          <p:cNvPr id="219" name="Straight Arrow Connector 218">
            <a:extLst>
              <a:ext uri="{FF2B5EF4-FFF2-40B4-BE49-F238E27FC236}">
                <a16:creationId xmlns:a16="http://schemas.microsoft.com/office/drawing/2014/main" id="{AE2F69D1-BBDF-C144-A403-99420CD344E1}"/>
              </a:ext>
            </a:extLst>
          </p:cNvPr>
          <p:cNvCxnSpPr>
            <a:cxnSpLocks/>
          </p:cNvCxnSpPr>
          <p:nvPr/>
        </p:nvCxnSpPr>
        <p:spPr>
          <a:xfrm flipH="1">
            <a:off x="11179547" y="24140566"/>
            <a:ext cx="1059033" cy="0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Textfeld 13">
            <a:extLst>
              <a:ext uri="{FF2B5EF4-FFF2-40B4-BE49-F238E27FC236}">
                <a16:creationId xmlns:a16="http://schemas.microsoft.com/office/drawing/2014/main" id="{B8409BCB-23E0-E544-B8B7-42EF4315C995}"/>
              </a:ext>
            </a:extLst>
          </p:cNvPr>
          <p:cNvSpPr txBox="1"/>
          <p:nvPr/>
        </p:nvSpPr>
        <p:spPr>
          <a:xfrm>
            <a:off x="15630376" y="10947600"/>
            <a:ext cx="13764453" cy="14292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4400" b="1" u="sng" dirty="0">
                <a:uFill>
                  <a:solidFill>
                    <a:srgbClr val="47A7DB"/>
                  </a:solidFill>
                </a:uFill>
              </a:rPr>
              <a:t>II. Pumping photons between cavities </a:t>
            </a:r>
          </a:p>
          <a:p>
            <a:r>
              <a:rPr lang="en-US" sz="4400" b="1" u="sng" dirty="0">
                <a:uFill>
                  <a:solidFill>
                    <a:srgbClr val="47A7DB"/>
                  </a:solidFill>
                </a:uFill>
              </a:rPr>
              <a:t>with a Cooper-pair splitter</a:t>
            </a:r>
          </a:p>
        </p:txBody>
      </p:sp>
      <p:cxnSp>
        <p:nvCxnSpPr>
          <p:cNvPr id="221" name="Gerade Verbindung 23">
            <a:extLst>
              <a:ext uri="{FF2B5EF4-FFF2-40B4-BE49-F238E27FC236}">
                <a16:creationId xmlns:a16="http://schemas.microsoft.com/office/drawing/2014/main" id="{DD6D174F-85B3-1341-B87A-AB3626DAABAE}"/>
              </a:ext>
            </a:extLst>
          </p:cNvPr>
          <p:cNvCxnSpPr>
            <a:cxnSpLocks/>
          </p:cNvCxnSpPr>
          <p:nvPr/>
        </p:nvCxnSpPr>
        <p:spPr>
          <a:xfrm flipV="1">
            <a:off x="15483169" y="19180800"/>
            <a:ext cx="13750584" cy="1"/>
          </a:xfrm>
          <a:prstGeom prst="line">
            <a:avLst/>
          </a:prstGeom>
          <a:ln w="50800">
            <a:solidFill>
              <a:srgbClr val="47A7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F1FF4DB6-6C85-6B44-83FE-594C39519FA8}"/>
              </a:ext>
            </a:extLst>
          </p:cNvPr>
          <p:cNvGrpSpPr/>
          <p:nvPr/>
        </p:nvGrpSpPr>
        <p:grpSpPr>
          <a:xfrm>
            <a:off x="1105928" y="34712112"/>
            <a:ext cx="5744276" cy="4117436"/>
            <a:chOff x="2322563" y="34712112"/>
            <a:chExt cx="5744276" cy="4117436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1FCFB8E-D195-7F45-9E58-BCBC8925C4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320" t="49939" r="90139" b="860"/>
            <a:stretch/>
          </p:blipFill>
          <p:spPr>
            <a:xfrm>
              <a:off x="2322563" y="34828786"/>
              <a:ext cx="1138638" cy="3857396"/>
            </a:xfrm>
            <a:prstGeom prst="rect">
              <a:avLst/>
            </a:prstGeom>
          </p:spPr>
        </p:pic>
        <p:grpSp>
          <p:nvGrpSpPr>
            <p:cNvPr id="225" name="Group 224">
              <a:extLst>
                <a:ext uri="{FF2B5EF4-FFF2-40B4-BE49-F238E27FC236}">
                  <a16:creationId xmlns:a16="http://schemas.microsoft.com/office/drawing/2014/main" id="{F0F92485-FF57-0846-9077-E82E2C254031}"/>
                </a:ext>
              </a:extLst>
            </p:cNvPr>
            <p:cNvGrpSpPr/>
            <p:nvPr/>
          </p:nvGrpSpPr>
          <p:grpSpPr>
            <a:xfrm>
              <a:off x="3405689" y="34712112"/>
              <a:ext cx="4661150" cy="4117436"/>
              <a:chOff x="23440607" y="25324171"/>
              <a:chExt cx="4661150" cy="4117436"/>
            </a:xfrm>
          </p:grpSpPr>
          <p:pic>
            <p:nvPicPr>
              <p:cNvPr id="226" name="Picture 225">
                <a:extLst>
                  <a:ext uri="{FF2B5EF4-FFF2-40B4-BE49-F238E27FC236}">
                    <a16:creationId xmlns:a16="http://schemas.microsoft.com/office/drawing/2014/main" id="{766E0715-2BB4-AA44-BB47-1BB4D88EC93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4860" t="49941" r="-635" b="-1000"/>
              <a:stretch/>
            </p:blipFill>
            <p:spPr>
              <a:xfrm>
                <a:off x="23440607" y="25438468"/>
                <a:ext cx="4661150" cy="4003139"/>
              </a:xfrm>
              <a:prstGeom prst="rect">
                <a:avLst/>
              </a:prstGeom>
            </p:spPr>
          </p:pic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B3E2C5FC-F189-B34C-943C-408BC7F3DC73}"/>
                  </a:ext>
                </a:extLst>
              </p:cNvPr>
              <p:cNvSpPr/>
              <p:nvPr/>
            </p:nvSpPr>
            <p:spPr>
              <a:xfrm>
                <a:off x="23538069" y="25324171"/>
                <a:ext cx="4390472" cy="24061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</p:grpSp>
      </p:grpSp>
      <p:sp>
        <p:nvSpPr>
          <p:cNvPr id="234" name="5-Point Star 233">
            <a:extLst>
              <a:ext uri="{FF2B5EF4-FFF2-40B4-BE49-F238E27FC236}">
                <a16:creationId xmlns:a16="http://schemas.microsoft.com/office/drawing/2014/main" id="{FEA0EA23-82DE-D64E-A3C5-7726DE2BAED5}"/>
              </a:ext>
            </a:extLst>
          </p:cNvPr>
          <p:cNvSpPr/>
          <p:nvPr/>
        </p:nvSpPr>
        <p:spPr>
          <a:xfrm>
            <a:off x="4169129" y="36696615"/>
            <a:ext cx="389135" cy="323656"/>
          </a:xfrm>
          <a:prstGeom prst="star5">
            <a:avLst/>
          </a:prstGeom>
          <a:solidFill>
            <a:srgbClr val="7DFF0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7" name="Triangle 236">
            <a:extLst>
              <a:ext uri="{FF2B5EF4-FFF2-40B4-BE49-F238E27FC236}">
                <a16:creationId xmlns:a16="http://schemas.microsoft.com/office/drawing/2014/main" id="{48283981-26AA-DA4F-BFA0-B5BBE96BDF1F}"/>
              </a:ext>
            </a:extLst>
          </p:cNvPr>
          <p:cNvSpPr/>
          <p:nvPr/>
        </p:nvSpPr>
        <p:spPr>
          <a:xfrm>
            <a:off x="3330675" y="37311776"/>
            <a:ext cx="272187" cy="208014"/>
          </a:xfrm>
          <a:prstGeom prst="triangl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3" name="Picture 82">
            <a:extLst>
              <a:ext uri="{FF2B5EF4-FFF2-40B4-BE49-F238E27FC236}">
                <a16:creationId xmlns:a16="http://schemas.microsoft.com/office/drawing/2014/main" id="{2DA8017A-BC3F-704F-8C27-D9314C1AF0F7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9271" y="12581844"/>
            <a:ext cx="6379079" cy="2413706"/>
          </a:xfrm>
          <a:prstGeom prst="rect">
            <a:avLst/>
          </a:prstGeom>
        </p:spPr>
      </p:pic>
      <p:sp>
        <p:nvSpPr>
          <p:cNvPr id="238" name="Rectangle 237">
            <a:extLst>
              <a:ext uri="{FF2B5EF4-FFF2-40B4-BE49-F238E27FC236}">
                <a16:creationId xmlns:a16="http://schemas.microsoft.com/office/drawing/2014/main" id="{334AA9FD-81E6-F84B-AB75-1E19AC08B230}"/>
              </a:ext>
            </a:extLst>
          </p:cNvPr>
          <p:cNvSpPr/>
          <p:nvPr/>
        </p:nvSpPr>
        <p:spPr>
          <a:xfrm>
            <a:off x="23305325" y="12022814"/>
            <a:ext cx="594089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600" b="1" dirty="0"/>
              <a:t>System</a:t>
            </a:r>
            <a:endParaRPr lang="it-IT" sz="3600" dirty="0"/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700" dirty="0"/>
              <a:t>Central superconductor </a:t>
            </a:r>
            <a:r>
              <a:rPr lang="en-US" sz="2700" dirty="0" err="1"/>
              <a:t>proximizing</a:t>
            </a:r>
            <a:r>
              <a:rPr lang="en-US" sz="2700" dirty="0"/>
              <a:t> two QDs [7]</a:t>
            </a: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700" dirty="0"/>
              <a:t>QDs tunnel-coupled to negatively-biased normal leads </a:t>
            </a: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700" dirty="0"/>
              <a:t>Each QD capacitively coupled to </a:t>
            </a:r>
            <a:r>
              <a:rPr lang="en-US" sz="2700" b="1" dirty="0"/>
              <a:t>local resonator</a:t>
            </a:r>
            <a:endParaRPr lang="it-IT" sz="2700" b="1" dirty="0"/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AB846489-402D-104B-B505-24E1DFAC3963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52631" y="15158601"/>
            <a:ext cx="6402160" cy="2311555"/>
          </a:xfrm>
          <a:prstGeom prst="rect">
            <a:avLst/>
          </a:prstGeom>
        </p:spPr>
      </p:pic>
      <p:sp>
        <p:nvSpPr>
          <p:cNvPr id="239" name="Rectangle 238">
            <a:extLst>
              <a:ext uri="{FF2B5EF4-FFF2-40B4-BE49-F238E27FC236}">
                <a16:creationId xmlns:a16="http://schemas.microsoft.com/office/drawing/2014/main" id="{FD55CCB8-7D16-EB4D-B76C-24DED1136693}"/>
              </a:ext>
            </a:extLst>
          </p:cNvPr>
          <p:cNvSpPr/>
          <p:nvPr/>
        </p:nvSpPr>
        <p:spPr>
          <a:xfrm>
            <a:off x="23967433" y="15547739"/>
            <a:ext cx="4658941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700" dirty="0" err="1"/>
              <a:t>Coherent</a:t>
            </a:r>
            <a:r>
              <a:rPr lang="it-IT" sz="2700" dirty="0"/>
              <a:t> </a:t>
            </a:r>
            <a:r>
              <a:rPr lang="it-IT" sz="2700" dirty="0" err="1"/>
              <a:t>coupling</a:t>
            </a:r>
            <a:r>
              <a:rPr lang="it-IT" sz="2700" dirty="0"/>
              <a:t> </a:t>
            </a:r>
            <a:r>
              <a:rPr lang="it-IT" sz="2700" dirty="0" err="1"/>
              <a:t>between</a:t>
            </a:r>
            <a:r>
              <a:rPr lang="it-IT" sz="2700" dirty="0"/>
              <a:t> </a:t>
            </a:r>
            <a:r>
              <a:rPr lang="it-IT" sz="2700" dirty="0" err="1"/>
              <a:t>singlet</a:t>
            </a:r>
            <a:r>
              <a:rPr lang="it-IT" sz="2700" dirty="0"/>
              <a:t> and </a:t>
            </a:r>
            <a:r>
              <a:rPr lang="it-IT" sz="2700" dirty="0" err="1"/>
              <a:t>empty</a:t>
            </a:r>
            <a:r>
              <a:rPr lang="it-IT" sz="2700" dirty="0"/>
              <a:t> </a:t>
            </a:r>
            <a:r>
              <a:rPr lang="it-IT" sz="2700" dirty="0" err="1"/>
              <a:t>states</a:t>
            </a:r>
            <a:r>
              <a:rPr lang="it-IT" sz="2700" dirty="0"/>
              <a:t>: </a:t>
            </a:r>
            <a:r>
              <a:rPr lang="it-IT" sz="2700" b="1" dirty="0" err="1">
                <a:solidFill>
                  <a:srgbClr val="FF8000"/>
                </a:solidFill>
              </a:rPr>
              <a:t>Andreev</a:t>
            </a:r>
            <a:r>
              <a:rPr lang="it-IT" sz="2700" b="1" dirty="0">
                <a:solidFill>
                  <a:srgbClr val="FF8000"/>
                </a:solidFill>
              </a:rPr>
              <a:t> </a:t>
            </a:r>
            <a:r>
              <a:rPr lang="it-IT" sz="2700" b="1" dirty="0" err="1">
                <a:solidFill>
                  <a:srgbClr val="FF8000"/>
                </a:solidFill>
              </a:rPr>
              <a:t>bound</a:t>
            </a:r>
            <a:r>
              <a:rPr lang="it-IT" sz="2700" b="1" dirty="0">
                <a:solidFill>
                  <a:srgbClr val="FF8000"/>
                </a:solidFill>
              </a:rPr>
              <a:t> </a:t>
            </a:r>
            <a:r>
              <a:rPr lang="it-IT" sz="2700" b="1" dirty="0" err="1">
                <a:solidFill>
                  <a:srgbClr val="FF8000"/>
                </a:solidFill>
              </a:rPr>
              <a:t>states</a:t>
            </a:r>
            <a:endParaRPr lang="it-IT" sz="2700" b="1" dirty="0">
              <a:solidFill>
                <a:srgbClr val="FF8000"/>
              </a:solidFill>
            </a:endParaRPr>
          </a:p>
        </p:txBody>
      </p:sp>
      <p:cxnSp>
        <p:nvCxnSpPr>
          <p:cNvPr id="240" name="Straight Arrow Connector 239">
            <a:extLst>
              <a:ext uri="{FF2B5EF4-FFF2-40B4-BE49-F238E27FC236}">
                <a16:creationId xmlns:a16="http://schemas.microsoft.com/office/drawing/2014/main" id="{55435445-A5F6-EB47-ACAE-5773FB927801}"/>
              </a:ext>
            </a:extLst>
          </p:cNvPr>
          <p:cNvCxnSpPr>
            <a:cxnSpLocks/>
          </p:cNvCxnSpPr>
          <p:nvPr/>
        </p:nvCxnSpPr>
        <p:spPr>
          <a:xfrm flipH="1">
            <a:off x="22557839" y="16371451"/>
            <a:ext cx="1553594" cy="0"/>
          </a:xfrm>
          <a:prstGeom prst="straightConnector1">
            <a:avLst/>
          </a:prstGeom>
          <a:ln w="76200">
            <a:solidFill>
              <a:srgbClr val="47A7D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Gerade Verbindung 23">
            <a:extLst>
              <a:ext uri="{FF2B5EF4-FFF2-40B4-BE49-F238E27FC236}">
                <a16:creationId xmlns:a16="http://schemas.microsoft.com/office/drawing/2014/main" id="{61275C23-52CF-4F42-8BBD-B6BFB701677F}"/>
              </a:ext>
            </a:extLst>
          </p:cNvPr>
          <p:cNvCxnSpPr>
            <a:cxnSpLocks/>
          </p:cNvCxnSpPr>
          <p:nvPr/>
        </p:nvCxnSpPr>
        <p:spPr>
          <a:xfrm flipV="1">
            <a:off x="15455194" y="22399536"/>
            <a:ext cx="13750584" cy="1"/>
          </a:xfrm>
          <a:prstGeom prst="line">
            <a:avLst/>
          </a:prstGeom>
          <a:ln w="50800">
            <a:solidFill>
              <a:srgbClr val="47A7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Rectangle 242">
            <a:extLst>
              <a:ext uri="{FF2B5EF4-FFF2-40B4-BE49-F238E27FC236}">
                <a16:creationId xmlns:a16="http://schemas.microsoft.com/office/drawing/2014/main" id="{AD52FEA7-2945-0A41-A332-1F615AF29531}"/>
              </a:ext>
            </a:extLst>
          </p:cNvPr>
          <p:cNvSpPr/>
          <p:nvPr/>
        </p:nvSpPr>
        <p:spPr>
          <a:xfrm>
            <a:off x="15428019" y="22444640"/>
            <a:ext cx="132800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600" b="1" dirty="0" err="1"/>
              <a:t>Results</a:t>
            </a:r>
            <a:r>
              <a:rPr lang="it-IT" sz="3600" b="1" dirty="0"/>
              <a:t>: </a:t>
            </a:r>
            <a:r>
              <a:rPr lang="it-IT" sz="3600" b="1" dirty="0" err="1"/>
              <a:t>nonlocal</a:t>
            </a:r>
            <a:r>
              <a:rPr lang="it-IT" sz="3600" b="1" dirty="0"/>
              <a:t> </a:t>
            </a:r>
            <a:r>
              <a:rPr lang="it-IT" sz="3600" b="1" dirty="0" err="1"/>
              <a:t>photon</a:t>
            </a:r>
            <a:r>
              <a:rPr lang="it-IT" sz="3600" b="1" dirty="0"/>
              <a:t> transfer </a:t>
            </a:r>
            <a:r>
              <a:rPr lang="it-IT" sz="3600" b="1" dirty="0" err="1"/>
              <a:t>between</a:t>
            </a:r>
            <a:r>
              <a:rPr lang="it-IT" sz="3600" b="1" dirty="0"/>
              <a:t> </a:t>
            </a:r>
            <a:r>
              <a:rPr lang="it-IT" sz="3600" b="1" dirty="0" err="1"/>
              <a:t>cavities</a:t>
            </a:r>
            <a:endParaRPr lang="it-IT" sz="3600" b="1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6584DA0-01E7-0E4D-B3EC-FF362CEB14AF}"/>
              </a:ext>
            </a:extLst>
          </p:cNvPr>
          <p:cNvGrpSpPr/>
          <p:nvPr/>
        </p:nvGrpSpPr>
        <p:grpSpPr>
          <a:xfrm>
            <a:off x="15669271" y="17640678"/>
            <a:ext cx="13457793" cy="1324994"/>
            <a:chOff x="15575933" y="17899676"/>
            <a:chExt cx="13457793" cy="1324994"/>
          </a:xfrm>
        </p:grpSpPr>
        <p:sp>
          <p:nvSpPr>
            <p:cNvPr id="151" name="Rounded Rectangle 150">
              <a:extLst>
                <a:ext uri="{FF2B5EF4-FFF2-40B4-BE49-F238E27FC236}">
                  <a16:creationId xmlns:a16="http://schemas.microsoft.com/office/drawing/2014/main" id="{3E1C38E0-357F-D548-83F0-43F4E57E5740}"/>
                </a:ext>
              </a:extLst>
            </p:cNvPr>
            <p:cNvSpPr/>
            <p:nvPr/>
          </p:nvSpPr>
          <p:spPr>
            <a:xfrm>
              <a:off x="15575933" y="17899676"/>
              <a:ext cx="13457793" cy="1324994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  <a:alpha val="49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3316A5C3-D576-4E43-AACA-3ED6820F6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/>
            <a:stretch>
              <a:fillRect/>
            </a:stretch>
          </p:blipFill>
          <p:spPr>
            <a:xfrm>
              <a:off x="15960512" y="18091894"/>
              <a:ext cx="12665862" cy="963451"/>
            </a:xfrm>
            <a:prstGeom prst="rect">
              <a:avLst/>
            </a:prstGeom>
          </p:spPr>
        </p:pic>
      </p:grpSp>
      <p:sp>
        <p:nvSpPr>
          <p:cNvPr id="245" name="Rectangle 244">
            <a:extLst>
              <a:ext uri="{FF2B5EF4-FFF2-40B4-BE49-F238E27FC236}">
                <a16:creationId xmlns:a16="http://schemas.microsoft.com/office/drawing/2014/main" id="{41CFDF82-5D50-2840-9906-3382BDD9DB96}"/>
              </a:ext>
            </a:extLst>
          </p:cNvPr>
          <p:cNvSpPr/>
          <p:nvPr/>
        </p:nvSpPr>
        <p:spPr>
          <a:xfrm>
            <a:off x="15483169" y="19216518"/>
            <a:ext cx="720959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600" b="1" dirty="0" err="1"/>
              <a:t>Methods</a:t>
            </a:r>
            <a:endParaRPr lang="it-IT" sz="3600" dirty="0"/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700" dirty="0"/>
              <a:t>Transition rates between eigenstates calculated through Fermi’s Golden Rule</a:t>
            </a:r>
          </a:p>
          <a:p>
            <a:pPr marL="457200" indent="-45720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700" dirty="0"/>
              <a:t>Master equation for eigenstates populations [8]</a:t>
            </a:r>
            <a:endParaRPr lang="it-IT" dirty="0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F8E06063-C25C-674D-8DF0-9593496D9A64}"/>
              </a:ext>
            </a:extLst>
          </p:cNvPr>
          <p:cNvGrpSpPr/>
          <p:nvPr/>
        </p:nvGrpSpPr>
        <p:grpSpPr>
          <a:xfrm>
            <a:off x="22914058" y="19642577"/>
            <a:ext cx="5567916" cy="1314044"/>
            <a:chOff x="15260699" y="22421729"/>
            <a:chExt cx="5686567" cy="1378707"/>
          </a:xfrm>
        </p:grpSpPr>
        <p:sp>
          <p:nvSpPr>
            <p:cNvPr id="246" name="Rounded Rectangle 245">
              <a:extLst>
                <a:ext uri="{FF2B5EF4-FFF2-40B4-BE49-F238E27FC236}">
                  <a16:creationId xmlns:a16="http://schemas.microsoft.com/office/drawing/2014/main" id="{60AF3720-96DC-0547-B10B-DD5ACE4F1D1E}"/>
                </a:ext>
              </a:extLst>
            </p:cNvPr>
            <p:cNvSpPr/>
            <p:nvPr/>
          </p:nvSpPr>
          <p:spPr>
            <a:xfrm>
              <a:off x="15260699" y="22421729"/>
              <a:ext cx="5686567" cy="1378707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DC5CE475-D67A-9D42-BD25-EE2C1DCF2D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6"/>
            <a:stretch>
              <a:fillRect/>
            </a:stretch>
          </p:blipFill>
          <p:spPr>
            <a:xfrm>
              <a:off x="15795116" y="22605016"/>
              <a:ext cx="4698607" cy="1059224"/>
            </a:xfrm>
            <a:prstGeom prst="rect">
              <a:avLst/>
            </a:prstGeom>
          </p:spPr>
        </p:pic>
      </p:grpSp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1893CD6C-F034-5942-9349-C66F95ABF834}"/>
              </a:ext>
            </a:extLst>
          </p:cNvPr>
          <p:cNvCxnSpPr>
            <a:cxnSpLocks/>
            <a:stCxn id="88" idx="2"/>
            <a:endCxn id="248" idx="0"/>
          </p:cNvCxnSpPr>
          <p:nvPr/>
        </p:nvCxnSpPr>
        <p:spPr>
          <a:xfrm flipH="1">
            <a:off x="25725648" y="20826813"/>
            <a:ext cx="11961" cy="70498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8" name="Rectangle 247">
            <a:extLst>
              <a:ext uri="{FF2B5EF4-FFF2-40B4-BE49-F238E27FC236}">
                <a16:creationId xmlns:a16="http://schemas.microsoft.com/office/drawing/2014/main" id="{6D874396-AFC7-4944-9C7B-3A6FE831D768}"/>
              </a:ext>
            </a:extLst>
          </p:cNvPr>
          <p:cNvSpPr/>
          <p:nvPr/>
        </p:nvSpPr>
        <p:spPr>
          <a:xfrm>
            <a:off x="22330486" y="21531794"/>
            <a:ext cx="679032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>
                <a:solidFill>
                  <a:srgbClr val="47A7DB"/>
                </a:solidFill>
              </a:rPr>
              <a:t>Numerical</a:t>
            </a:r>
            <a:r>
              <a:rPr lang="it-IT" sz="2700" b="1" dirty="0">
                <a:solidFill>
                  <a:srgbClr val="47A7DB"/>
                </a:solidFill>
              </a:rPr>
              <a:t> </a:t>
            </a:r>
            <a:r>
              <a:rPr lang="it-IT" sz="2700" b="1" dirty="0" err="1">
                <a:solidFill>
                  <a:srgbClr val="47A7DB"/>
                </a:solidFill>
              </a:rPr>
              <a:t>solution</a:t>
            </a:r>
            <a:r>
              <a:rPr lang="it-IT" sz="2700" dirty="0">
                <a:solidFill>
                  <a:srgbClr val="47A7DB"/>
                </a:solidFill>
              </a:rPr>
              <a:t> </a:t>
            </a:r>
            <a:r>
              <a:rPr lang="it-IT" sz="2700" dirty="0"/>
              <a:t>for steady </a:t>
            </a:r>
            <a:r>
              <a:rPr lang="it-IT" sz="2700" dirty="0" err="1"/>
              <a:t>populations</a:t>
            </a:r>
            <a:r>
              <a:rPr lang="it-IT" sz="2700" dirty="0"/>
              <a:t> </a:t>
            </a:r>
          </a:p>
        </p:txBody>
      </p:sp>
      <p:pic>
        <p:nvPicPr>
          <p:cNvPr id="98" name="Picture 97">
            <a:extLst>
              <a:ext uri="{FF2B5EF4-FFF2-40B4-BE49-F238E27FC236}">
                <a16:creationId xmlns:a16="http://schemas.microsoft.com/office/drawing/2014/main" id="{5AC94154-F39F-9546-9B20-B31B054AEDEA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8648" y="33878277"/>
            <a:ext cx="5122705" cy="4411553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474E6A87-5F6F-AB46-BBCA-98899FEA804D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70471" y="28428704"/>
            <a:ext cx="5695701" cy="4032160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1548DE06-CDAA-454C-ACFE-31B0E08D215E}"/>
              </a:ext>
            </a:extLst>
          </p:cNvPr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6789" y="23180362"/>
            <a:ext cx="4635500" cy="3022600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D59EC769-AF95-1B4B-8FDC-6E446212F67B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20993653" y="23052773"/>
            <a:ext cx="2311672" cy="619197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47622C27-06FE-DE42-988C-D48F40B84236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15611236" y="23890077"/>
            <a:ext cx="1242638" cy="391201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DD7F6E05-61B0-3F43-8B3C-8A25BD10B3CA}"/>
              </a:ext>
            </a:extLst>
          </p:cNvPr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15682928" y="24554460"/>
            <a:ext cx="794615" cy="303823"/>
          </a:xfrm>
          <a:prstGeom prst="rect">
            <a:avLst/>
          </a:prstGeom>
        </p:spPr>
      </p:pic>
      <p:pic>
        <p:nvPicPr>
          <p:cNvPr id="249" name="Picture 248">
            <a:extLst>
              <a:ext uri="{FF2B5EF4-FFF2-40B4-BE49-F238E27FC236}">
                <a16:creationId xmlns:a16="http://schemas.microsoft.com/office/drawing/2014/main" id="{5CA49132-8AB2-5B4F-8500-E77BF81117C0}"/>
              </a:ext>
            </a:extLst>
          </p:cNvPr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17749704" y="24580666"/>
            <a:ext cx="2674142" cy="347026"/>
          </a:xfrm>
          <a:prstGeom prst="rect">
            <a:avLst/>
          </a:prstGeom>
        </p:spPr>
      </p:pic>
      <p:sp>
        <p:nvSpPr>
          <p:cNvPr id="251" name="Rectangle 250">
            <a:extLst>
              <a:ext uri="{FF2B5EF4-FFF2-40B4-BE49-F238E27FC236}">
                <a16:creationId xmlns:a16="http://schemas.microsoft.com/office/drawing/2014/main" id="{E26D3352-5EF0-424D-86E5-53BCE3DFC010}"/>
              </a:ext>
            </a:extLst>
          </p:cNvPr>
          <p:cNvSpPr/>
          <p:nvPr/>
        </p:nvSpPr>
        <p:spPr>
          <a:xfrm>
            <a:off x="15480736" y="23102338"/>
            <a:ext cx="613689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/>
              <a:t>Energy </a:t>
            </a:r>
            <a:r>
              <a:rPr lang="it-IT" sz="2700" dirty="0" err="1"/>
              <a:t>splitting</a:t>
            </a:r>
            <a:r>
              <a:rPr lang="it-IT" sz="2700" dirty="0"/>
              <a:t> of </a:t>
            </a:r>
            <a:r>
              <a:rPr lang="it-IT" sz="2700" dirty="0" err="1"/>
              <a:t>Andreev</a:t>
            </a:r>
            <a:r>
              <a:rPr lang="it-IT" sz="2700" dirty="0"/>
              <a:t> </a:t>
            </a:r>
            <a:r>
              <a:rPr lang="it-IT" sz="2700" dirty="0" err="1"/>
              <a:t>states</a:t>
            </a:r>
            <a:r>
              <a:rPr lang="it-IT" sz="2700" dirty="0"/>
              <a:t>:</a:t>
            </a:r>
          </a:p>
        </p:txBody>
      </p:sp>
      <p:cxnSp>
        <p:nvCxnSpPr>
          <p:cNvPr id="252" name="Straight Arrow Connector 251">
            <a:extLst>
              <a:ext uri="{FF2B5EF4-FFF2-40B4-BE49-F238E27FC236}">
                <a16:creationId xmlns:a16="http://schemas.microsoft.com/office/drawing/2014/main" id="{C099C166-1CDC-F840-B14E-4D0707A4B83B}"/>
              </a:ext>
            </a:extLst>
          </p:cNvPr>
          <p:cNvCxnSpPr>
            <a:cxnSpLocks/>
          </p:cNvCxnSpPr>
          <p:nvPr/>
        </p:nvCxnSpPr>
        <p:spPr>
          <a:xfrm>
            <a:off x="16940187" y="24102547"/>
            <a:ext cx="627839" cy="0"/>
          </a:xfrm>
          <a:prstGeom prst="straightConnector1">
            <a:avLst/>
          </a:prstGeom>
          <a:ln w="76200">
            <a:solidFill>
              <a:srgbClr val="47A7D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3" name="Rectangle 252">
            <a:extLst>
              <a:ext uri="{FF2B5EF4-FFF2-40B4-BE49-F238E27FC236}">
                <a16:creationId xmlns:a16="http://schemas.microsoft.com/office/drawing/2014/main" id="{EB533734-516E-F045-8ECD-D14BE2044E9D}"/>
              </a:ext>
            </a:extLst>
          </p:cNvPr>
          <p:cNvSpPr/>
          <p:nvPr/>
        </p:nvSpPr>
        <p:spPr>
          <a:xfrm>
            <a:off x="17651647" y="23831430"/>
            <a:ext cx="613689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 err="1"/>
              <a:t>weak</a:t>
            </a:r>
            <a:r>
              <a:rPr lang="it-IT" sz="2700" dirty="0"/>
              <a:t> </a:t>
            </a:r>
            <a:r>
              <a:rPr lang="it-IT" sz="2700" dirty="0" err="1"/>
              <a:t>charge</a:t>
            </a:r>
            <a:r>
              <a:rPr lang="it-IT" sz="2700" dirty="0"/>
              <a:t> </a:t>
            </a:r>
            <a:r>
              <a:rPr lang="it-IT" sz="2700" dirty="0" err="1"/>
              <a:t>hybridization</a:t>
            </a:r>
            <a:endParaRPr lang="it-IT" sz="2700" dirty="0"/>
          </a:p>
        </p:txBody>
      </p:sp>
      <p:cxnSp>
        <p:nvCxnSpPr>
          <p:cNvPr id="254" name="Straight Arrow Connector 253">
            <a:extLst>
              <a:ext uri="{FF2B5EF4-FFF2-40B4-BE49-F238E27FC236}">
                <a16:creationId xmlns:a16="http://schemas.microsoft.com/office/drawing/2014/main" id="{C8BA823C-77A8-244B-976B-1976914F3847}"/>
              </a:ext>
            </a:extLst>
          </p:cNvPr>
          <p:cNvCxnSpPr>
            <a:cxnSpLocks/>
          </p:cNvCxnSpPr>
          <p:nvPr/>
        </p:nvCxnSpPr>
        <p:spPr>
          <a:xfrm>
            <a:off x="16940186" y="24736026"/>
            <a:ext cx="627839" cy="0"/>
          </a:xfrm>
          <a:prstGeom prst="straightConnector1">
            <a:avLst/>
          </a:prstGeom>
          <a:ln w="76200">
            <a:solidFill>
              <a:srgbClr val="47A7D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5" name="Picture 254">
            <a:extLst>
              <a:ext uri="{FF2B5EF4-FFF2-40B4-BE49-F238E27FC236}">
                <a16:creationId xmlns:a16="http://schemas.microsoft.com/office/drawing/2014/main" id="{1CEE38B2-E002-504F-86DC-ED72E10AF87D}"/>
              </a:ext>
            </a:extLst>
          </p:cNvPr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26175899" y="16894591"/>
            <a:ext cx="531537" cy="430292"/>
          </a:xfrm>
          <a:prstGeom prst="rect">
            <a:avLst/>
          </a:prstGeom>
        </p:spPr>
      </p:pic>
      <p:cxnSp>
        <p:nvCxnSpPr>
          <p:cNvPr id="256" name="Straight Arrow Connector 255">
            <a:extLst>
              <a:ext uri="{FF2B5EF4-FFF2-40B4-BE49-F238E27FC236}">
                <a16:creationId xmlns:a16="http://schemas.microsoft.com/office/drawing/2014/main" id="{481944CC-495F-4448-BB31-27358AEEAC0F}"/>
              </a:ext>
            </a:extLst>
          </p:cNvPr>
          <p:cNvCxnSpPr>
            <a:cxnSpLocks/>
          </p:cNvCxnSpPr>
          <p:nvPr/>
        </p:nvCxnSpPr>
        <p:spPr>
          <a:xfrm>
            <a:off x="20548013" y="24706450"/>
            <a:ext cx="627839" cy="0"/>
          </a:xfrm>
          <a:prstGeom prst="straightConnector1">
            <a:avLst/>
          </a:prstGeom>
          <a:ln w="76200">
            <a:solidFill>
              <a:srgbClr val="47A7D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7" name="Rectangle 256">
            <a:extLst>
              <a:ext uri="{FF2B5EF4-FFF2-40B4-BE49-F238E27FC236}">
                <a16:creationId xmlns:a16="http://schemas.microsoft.com/office/drawing/2014/main" id="{3A955AAE-2AB7-2F4D-AAB6-0F15190CFF03}"/>
              </a:ext>
            </a:extLst>
          </p:cNvPr>
          <p:cNvSpPr/>
          <p:nvPr/>
        </p:nvSpPr>
        <p:spPr>
          <a:xfrm>
            <a:off x="21325918" y="24431835"/>
            <a:ext cx="30684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/>
              <a:t>strong </a:t>
            </a:r>
            <a:r>
              <a:rPr lang="it-IT" sz="2700" dirty="0" err="1"/>
              <a:t>asymmetry</a:t>
            </a:r>
            <a:r>
              <a:rPr lang="it-IT" sz="2700" dirty="0"/>
              <a:t> in </a:t>
            </a:r>
            <a:r>
              <a:rPr lang="it-IT" sz="2700" dirty="0" err="1"/>
              <a:t>transition</a:t>
            </a:r>
            <a:r>
              <a:rPr lang="it-IT" sz="2700" dirty="0"/>
              <a:t> </a:t>
            </a:r>
            <a:r>
              <a:rPr lang="it-IT" sz="2700" dirty="0" err="1"/>
              <a:t>rates</a:t>
            </a:r>
            <a:endParaRPr lang="it-IT" sz="2700" dirty="0"/>
          </a:p>
        </p:txBody>
      </p:sp>
      <p:sp>
        <p:nvSpPr>
          <p:cNvPr id="258" name="Rectangle 257">
            <a:extLst>
              <a:ext uri="{FF2B5EF4-FFF2-40B4-BE49-F238E27FC236}">
                <a16:creationId xmlns:a16="http://schemas.microsoft.com/office/drawing/2014/main" id="{40AAB3BC-71B5-9F49-AA5F-A4C04AA6BFAE}"/>
              </a:ext>
            </a:extLst>
          </p:cNvPr>
          <p:cNvSpPr/>
          <p:nvPr/>
        </p:nvSpPr>
        <p:spPr>
          <a:xfrm>
            <a:off x="15516371" y="25482320"/>
            <a:ext cx="245785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/>
              <a:t>Resonance</a:t>
            </a:r>
            <a:r>
              <a:rPr lang="it-IT" sz="2700" b="1" dirty="0">
                <a:solidFill>
                  <a:schemeClr val="accent1"/>
                </a:solidFill>
              </a:rPr>
              <a:t>:</a:t>
            </a:r>
          </a:p>
        </p:txBody>
      </p:sp>
      <p:pic>
        <p:nvPicPr>
          <p:cNvPr id="259" name="Picture 258">
            <a:extLst>
              <a:ext uri="{FF2B5EF4-FFF2-40B4-BE49-F238E27FC236}">
                <a16:creationId xmlns:a16="http://schemas.microsoft.com/office/drawing/2014/main" id="{9E3F0CE5-70BB-A14F-B99B-CC95B5B9525E}"/>
              </a:ext>
            </a:extLst>
          </p:cNvPr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15611236" y="26270285"/>
            <a:ext cx="6179126" cy="602842"/>
          </a:xfrm>
          <a:prstGeom prst="rect">
            <a:avLst/>
          </a:prstGeom>
        </p:spPr>
      </p:pic>
      <p:pic>
        <p:nvPicPr>
          <p:cNvPr id="260" name="Picture 259">
            <a:extLst>
              <a:ext uri="{FF2B5EF4-FFF2-40B4-BE49-F238E27FC236}">
                <a16:creationId xmlns:a16="http://schemas.microsoft.com/office/drawing/2014/main" id="{7147A771-7A33-CF40-92FC-6F339F7396D3}"/>
              </a:ext>
            </a:extLst>
          </p:cNvPr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22436999" y="26279547"/>
            <a:ext cx="2367879" cy="718127"/>
          </a:xfrm>
          <a:prstGeom prst="rect">
            <a:avLst/>
          </a:prstGeom>
        </p:spPr>
      </p:pic>
      <p:sp>
        <p:nvSpPr>
          <p:cNvPr id="261" name="Rectangle 260">
            <a:extLst>
              <a:ext uri="{FF2B5EF4-FFF2-40B4-BE49-F238E27FC236}">
                <a16:creationId xmlns:a16="http://schemas.microsoft.com/office/drawing/2014/main" id="{35B83A1A-4033-EC41-9534-E9100825EBF0}"/>
              </a:ext>
            </a:extLst>
          </p:cNvPr>
          <p:cNvSpPr/>
          <p:nvPr/>
        </p:nvSpPr>
        <p:spPr>
          <a:xfrm>
            <a:off x="25046635" y="26202962"/>
            <a:ext cx="21338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 err="1"/>
              <a:t>nonlocal</a:t>
            </a:r>
            <a:r>
              <a:rPr lang="it-IT" sz="2700" dirty="0"/>
              <a:t> </a:t>
            </a:r>
            <a:r>
              <a:rPr lang="it-IT" sz="2700" dirty="0" err="1"/>
              <a:t>coupling</a:t>
            </a:r>
            <a:endParaRPr lang="it-IT" sz="2700" dirty="0"/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CA97046F-3760-2E41-899C-3150F54554B2}"/>
              </a:ext>
            </a:extLst>
          </p:cNvPr>
          <p:cNvSpPr/>
          <p:nvPr/>
        </p:nvSpPr>
        <p:spPr>
          <a:xfrm>
            <a:off x="15480736" y="27466552"/>
            <a:ext cx="613689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/>
              <a:t>Current</a:t>
            </a:r>
            <a:r>
              <a:rPr lang="it-IT" sz="2700" b="1" dirty="0"/>
              <a:t> and </a:t>
            </a:r>
            <a:r>
              <a:rPr lang="it-IT" sz="2700" b="1" dirty="0" err="1"/>
              <a:t>photon</a:t>
            </a:r>
            <a:r>
              <a:rPr lang="it-IT" sz="2700" b="1" dirty="0"/>
              <a:t> </a:t>
            </a:r>
            <a:r>
              <a:rPr lang="it-IT" sz="2700" b="1" dirty="0" err="1"/>
              <a:t>occupation</a:t>
            </a:r>
            <a:endParaRPr lang="it-IT" sz="2700" b="1" dirty="0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EDB5CE8D-E212-404E-B173-5AD93EDA7DD2}"/>
              </a:ext>
            </a:extLst>
          </p:cNvPr>
          <p:cNvSpPr/>
          <p:nvPr/>
        </p:nvSpPr>
        <p:spPr>
          <a:xfrm>
            <a:off x="22749872" y="27491995"/>
            <a:ext cx="613689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/>
              <a:t>Photon</a:t>
            </a:r>
            <a:r>
              <a:rPr lang="it-IT" sz="2700" b="1" dirty="0"/>
              <a:t> transfer </a:t>
            </a:r>
            <a:r>
              <a:rPr lang="it-IT" sz="2700" b="1" dirty="0" err="1"/>
              <a:t>mechanism</a:t>
            </a:r>
            <a:endParaRPr lang="it-IT" sz="2700" b="1" dirty="0"/>
          </a:p>
        </p:txBody>
      </p:sp>
      <p:sp>
        <p:nvSpPr>
          <p:cNvPr id="264" name="Rectangle 263">
            <a:extLst>
              <a:ext uri="{FF2B5EF4-FFF2-40B4-BE49-F238E27FC236}">
                <a16:creationId xmlns:a16="http://schemas.microsoft.com/office/drawing/2014/main" id="{B0DE7E4F-A0D5-A14D-BB97-2E6745F7C3E3}"/>
              </a:ext>
            </a:extLst>
          </p:cNvPr>
          <p:cNvSpPr/>
          <p:nvPr/>
        </p:nvSpPr>
        <p:spPr>
          <a:xfrm>
            <a:off x="16042368" y="38323695"/>
            <a:ext cx="4951285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>
                <a:solidFill>
                  <a:srgbClr val="008001"/>
                </a:solidFill>
              </a:rPr>
              <a:t>Near-unity</a:t>
            </a:r>
            <a:r>
              <a:rPr lang="it-IT" sz="2700" dirty="0"/>
              <a:t> transfer </a:t>
            </a:r>
            <a:r>
              <a:rPr lang="it-IT" sz="2700" dirty="0" err="1"/>
              <a:t>efficiency</a:t>
            </a:r>
            <a:endParaRPr lang="it-IT" sz="2700" dirty="0"/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E9803DEB-F372-244B-8FA0-B134A38444FD}"/>
              </a:ext>
            </a:extLst>
          </p:cNvPr>
          <p:cNvSpPr/>
          <p:nvPr/>
        </p:nvSpPr>
        <p:spPr>
          <a:xfrm>
            <a:off x="15516371" y="33197523"/>
            <a:ext cx="6136897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/>
              <a:t>Efficiency</a:t>
            </a:r>
            <a:r>
              <a:rPr lang="it-IT" sz="2700" b="1" dirty="0"/>
              <a:t> of </a:t>
            </a:r>
            <a:r>
              <a:rPr lang="it-IT" sz="2700" b="1" dirty="0" err="1"/>
              <a:t>photon</a:t>
            </a:r>
            <a:r>
              <a:rPr lang="it-IT" sz="2700" b="1" dirty="0"/>
              <a:t> transfer</a:t>
            </a:r>
          </a:p>
        </p:txBody>
      </p:sp>
      <p:sp>
        <p:nvSpPr>
          <p:cNvPr id="269" name="Rectangle 268">
            <a:extLst>
              <a:ext uri="{FF2B5EF4-FFF2-40B4-BE49-F238E27FC236}">
                <a16:creationId xmlns:a16="http://schemas.microsoft.com/office/drawing/2014/main" id="{47BD4EDB-15BF-5F42-88A1-D6DDBAC3DB01}"/>
              </a:ext>
            </a:extLst>
          </p:cNvPr>
          <p:cNvSpPr/>
          <p:nvPr/>
        </p:nvSpPr>
        <p:spPr>
          <a:xfrm>
            <a:off x="21038813" y="33983377"/>
            <a:ext cx="636285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/>
              <a:t>Energy quanta </a:t>
            </a:r>
          </a:p>
          <a:p>
            <a:r>
              <a:rPr lang="it-IT" sz="2700" dirty="0" err="1"/>
              <a:t>transferred</a:t>
            </a:r>
            <a:r>
              <a:rPr lang="it-IT" sz="2700" dirty="0"/>
              <a:t> per </a:t>
            </a:r>
            <a:r>
              <a:rPr lang="it-IT" sz="2700" dirty="0" err="1"/>
              <a:t>unit</a:t>
            </a:r>
            <a:r>
              <a:rPr lang="it-IT" sz="2700" dirty="0"/>
              <a:t> time:</a:t>
            </a:r>
          </a:p>
          <a:p>
            <a:endParaRPr lang="it-IT" sz="2700" dirty="0"/>
          </a:p>
          <a:p>
            <a:r>
              <a:rPr lang="it-IT" sz="2700" dirty="0"/>
              <a:t>Rate of Cooper-</a:t>
            </a:r>
            <a:r>
              <a:rPr lang="it-IT" sz="2700" dirty="0" err="1"/>
              <a:t>pair</a:t>
            </a:r>
            <a:r>
              <a:rPr lang="it-IT" sz="2700" dirty="0"/>
              <a:t> </a:t>
            </a:r>
            <a:r>
              <a:rPr lang="it-IT" sz="2700" dirty="0" err="1"/>
              <a:t>injection</a:t>
            </a:r>
            <a:r>
              <a:rPr lang="it-IT" sz="2700" dirty="0"/>
              <a:t>:</a:t>
            </a:r>
          </a:p>
          <a:p>
            <a:endParaRPr lang="it-IT" sz="2700" dirty="0"/>
          </a:p>
          <a:p>
            <a:r>
              <a:rPr lang="it-IT" sz="2700" b="1" dirty="0" err="1">
                <a:solidFill>
                  <a:srgbClr val="008001"/>
                </a:solidFill>
              </a:rPr>
              <a:t>Photons</a:t>
            </a:r>
            <a:r>
              <a:rPr lang="it-IT" sz="2700" b="1" dirty="0">
                <a:solidFill>
                  <a:srgbClr val="008001"/>
                </a:solidFill>
              </a:rPr>
              <a:t> </a:t>
            </a:r>
            <a:r>
              <a:rPr lang="it-IT" sz="2700" b="1" dirty="0" err="1">
                <a:solidFill>
                  <a:srgbClr val="008001"/>
                </a:solidFill>
              </a:rPr>
              <a:t>transferred</a:t>
            </a:r>
            <a:r>
              <a:rPr lang="it-IT" sz="2700" b="1" dirty="0">
                <a:solidFill>
                  <a:srgbClr val="008001"/>
                </a:solidFill>
              </a:rPr>
              <a:t> per CP:</a:t>
            </a:r>
          </a:p>
        </p:txBody>
      </p:sp>
      <p:pic>
        <p:nvPicPr>
          <p:cNvPr id="270" name="Picture 269">
            <a:extLst>
              <a:ext uri="{FF2B5EF4-FFF2-40B4-BE49-F238E27FC236}">
                <a16:creationId xmlns:a16="http://schemas.microsoft.com/office/drawing/2014/main" id="{8FAA4CAF-0546-454C-A439-A53BBE1764B6}"/>
              </a:ext>
            </a:extLst>
          </p:cNvPr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26003367" y="34124002"/>
            <a:ext cx="2796595" cy="408262"/>
          </a:xfrm>
          <a:prstGeom prst="rect">
            <a:avLst/>
          </a:prstGeom>
        </p:spPr>
      </p:pic>
      <p:pic>
        <p:nvPicPr>
          <p:cNvPr id="271" name="Picture 270">
            <a:extLst>
              <a:ext uri="{FF2B5EF4-FFF2-40B4-BE49-F238E27FC236}">
                <a16:creationId xmlns:a16="http://schemas.microsoft.com/office/drawing/2014/main" id="{0FE6462B-1B51-DF47-AA63-BC68902F26B5}"/>
              </a:ext>
            </a:extLst>
          </p:cNvPr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26484258" y="35353325"/>
            <a:ext cx="1834811" cy="341360"/>
          </a:xfrm>
          <a:prstGeom prst="rect">
            <a:avLst/>
          </a:prstGeom>
        </p:spPr>
      </p:pic>
      <p:pic>
        <p:nvPicPr>
          <p:cNvPr id="272" name="Picture 271">
            <a:extLst>
              <a:ext uri="{FF2B5EF4-FFF2-40B4-BE49-F238E27FC236}">
                <a16:creationId xmlns:a16="http://schemas.microsoft.com/office/drawing/2014/main" id="{C18C9306-E918-AA48-8E50-4EC9F59293D2}"/>
              </a:ext>
            </a:extLst>
          </p:cNvPr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21837487" y="36745819"/>
            <a:ext cx="3209148" cy="773971"/>
          </a:xfrm>
          <a:prstGeom prst="rect">
            <a:avLst/>
          </a:prstGeom>
        </p:spPr>
      </p:pic>
      <p:sp>
        <p:nvSpPr>
          <p:cNvPr id="273" name="Rectangle 272">
            <a:extLst>
              <a:ext uri="{FF2B5EF4-FFF2-40B4-BE49-F238E27FC236}">
                <a16:creationId xmlns:a16="http://schemas.microsoft.com/office/drawing/2014/main" id="{DA0A0058-C071-B947-B50C-0B13B4C20786}"/>
              </a:ext>
            </a:extLst>
          </p:cNvPr>
          <p:cNvSpPr/>
          <p:nvPr/>
        </p:nvSpPr>
        <p:spPr>
          <a:xfrm>
            <a:off x="721354" y="39128400"/>
            <a:ext cx="28834646" cy="2956701"/>
          </a:xfrm>
          <a:prstGeom prst="rect">
            <a:avLst/>
          </a:prstGeom>
          <a:noFill/>
          <a:ln w="88900" cap="flat">
            <a:solidFill>
              <a:srgbClr val="47A7D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4" name="Textfeld 13">
            <a:extLst>
              <a:ext uri="{FF2B5EF4-FFF2-40B4-BE49-F238E27FC236}">
                <a16:creationId xmlns:a16="http://schemas.microsoft.com/office/drawing/2014/main" id="{E554B13C-4A28-524D-BBBA-CAB7881FFA92}"/>
              </a:ext>
            </a:extLst>
          </p:cNvPr>
          <p:cNvSpPr txBox="1"/>
          <p:nvPr/>
        </p:nvSpPr>
        <p:spPr>
          <a:xfrm>
            <a:off x="991259" y="39300464"/>
            <a:ext cx="13018053" cy="935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4400" b="1" u="sng" dirty="0">
                <a:uFill>
                  <a:solidFill>
                    <a:srgbClr val="47A7DB"/>
                  </a:solidFill>
                </a:uFill>
              </a:rPr>
              <a:t>References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8F89CDB-D1AB-054E-9466-5398A1B53DCF}"/>
              </a:ext>
            </a:extLst>
          </p:cNvPr>
          <p:cNvPicPr>
            <a:picLocks noChangeAspect="1"/>
          </p:cNvPicPr>
          <p:nvPr/>
        </p:nvPicPr>
        <p:blipFill>
          <a:blip r:embed="rId40"/>
          <a:stretch>
            <a:fillRect/>
          </a:stretch>
        </p:blipFill>
        <p:spPr>
          <a:xfrm>
            <a:off x="17785832" y="25583672"/>
            <a:ext cx="2599425" cy="385100"/>
          </a:xfrm>
          <a:prstGeom prst="rect">
            <a:avLst/>
          </a:prstGeom>
        </p:spPr>
      </p:pic>
      <p:cxnSp>
        <p:nvCxnSpPr>
          <p:cNvPr id="161" name="Gerade Verbindung 23">
            <a:extLst>
              <a:ext uri="{FF2B5EF4-FFF2-40B4-BE49-F238E27FC236}">
                <a16:creationId xmlns:a16="http://schemas.microsoft.com/office/drawing/2014/main" id="{064BC0C7-0488-CF4C-B6BC-EABAE268EAE3}"/>
              </a:ext>
            </a:extLst>
          </p:cNvPr>
          <p:cNvCxnSpPr>
            <a:cxnSpLocks/>
          </p:cNvCxnSpPr>
          <p:nvPr/>
        </p:nvCxnSpPr>
        <p:spPr>
          <a:xfrm flipV="1">
            <a:off x="15480736" y="27277592"/>
            <a:ext cx="13750584" cy="1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905D4372-D480-0E4F-8FA1-196C97850E56}"/>
              </a:ext>
            </a:extLst>
          </p:cNvPr>
          <p:cNvPicPr>
            <a:picLocks noChangeAspect="1"/>
          </p:cNvPicPr>
          <p:nvPr/>
        </p:nvPicPr>
        <p:blipFill>
          <a:blip r:embed="rId4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3853" y="28085095"/>
            <a:ext cx="5397500" cy="5016500"/>
          </a:xfrm>
          <a:prstGeom prst="rect">
            <a:avLst/>
          </a:prstGeom>
        </p:spPr>
      </p:pic>
      <p:sp>
        <p:nvSpPr>
          <p:cNvPr id="265" name="Rectangle 264">
            <a:extLst>
              <a:ext uri="{FF2B5EF4-FFF2-40B4-BE49-F238E27FC236}">
                <a16:creationId xmlns:a16="http://schemas.microsoft.com/office/drawing/2014/main" id="{040D4411-285E-654C-A7E5-45C351E016D0}"/>
              </a:ext>
            </a:extLst>
          </p:cNvPr>
          <p:cNvSpPr/>
          <p:nvPr/>
        </p:nvSpPr>
        <p:spPr>
          <a:xfrm>
            <a:off x="16511878" y="30273976"/>
            <a:ext cx="128803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>
                <a:solidFill>
                  <a:srgbClr val="FF0000"/>
                </a:solidFill>
              </a:rPr>
              <a:t>heated</a:t>
            </a:r>
            <a:endParaRPr lang="it-IT" sz="2700" b="1" dirty="0">
              <a:solidFill>
                <a:srgbClr val="FF0000"/>
              </a:solidFill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CB73D91B-31C7-CD48-A068-209A3CCF966B}"/>
              </a:ext>
            </a:extLst>
          </p:cNvPr>
          <p:cNvSpPr/>
          <p:nvPr/>
        </p:nvSpPr>
        <p:spPr>
          <a:xfrm>
            <a:off x="16511878" y="31563747"/>
            <a:ext cx="128803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>
                <a:solidFill>
                  <a:srgbClr val="0E00FF"/>
                </a:solidFill>
              </a:rPr>
              <a:t>cooled</a:t>
            </a:r>
            <a:endParaRPr lang="it-IT" sz="2700" b="1" dirty="0">
              <a:solidFill>
                <a:srgbClr val="0E00FF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B7B81CE-CFD8-3741-8E58-6ACB1E1625CD}"/>
              </a:ext>
            </a:extLst>
          </p:cNvPr>
          <p:cNvCxnSpPr/>
          <p:nvPr/>
        </p:nvCxnSpPr>
        <p:spPr>
          <a:xfrm>
            <a:off x="18164323" y="28222296"/>
            <a:ext cx="0" cy="4127182"/>
          </a:xfrm>
          <a:prstGeom prst="line">
            <a:avLst/>
          </a:prstGeom>
          <a:ln w="25400">
            <a:solidFill>
              <a:schemeClr val="accent6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24475D6A-AF1C-1243-8B8F-E9867F292BBD}"/>
              </a:ext>
            </a:extLst>
          </p:cNvPr>
          <p:cNvSpPr/>
          <p:nvPr/>
        </p:nvSpPr>
        <p:spPr>
          <a:xfrm>
            <a:off x="7852027" y="26792382"/>
            <a:ext cx="514564" cy="735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B1A68B55-D555-7D4B-9153-92967C73857A}"/>
              </a:ext>
            </a:extLst>
          </p:cNvPr>
          <p:cNvCxnSpPr>
            <a:cxnSpLocks/>
          </p:cNvCxnSpPr>
          <p:nvPr/>
        </p:nvCxnSpPr>
        <p:spPr>
          <a:xfrm flipV="1">
            <a:off x="5244613" y="26803777"/>
            <a:ext cx="2838590" cy="38668"/>
          </a:xfrm>
          <a:prstGeom prst="bentConnector4">
            <a:avLst>
              <a:gd name="adj1" fmla="val -191"/>
              <a:gd name="adj2" fmla="val -715850"/>
            </a:avLst>
          </a:prstGeom>
          <a:ln w="381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Gerade Verbindung 23">
            <a:extLst>
              <a:ext uri="{FF2B5EF4-FFF2-40B4-BE49-F238E27FC236}">
                <a16:creationId xmlns:a16="http://schemas.microsoft.com/office/drawing/2014/main" id="{16A3BC72-93C1-F448-85BE-4C14A5C55451}"/>
              </a:ext>
            </a:extLst>
          </p:cNvPr>
          <p:cNvCxnSpPr>
            <a:cxnSpLocks/>
          </p:cNvCxnSpPr>
          <p:nvPr/>
        </p:nvCxnSpPr>
        <p:spPr>
          <a:xfrm flipV="1">
            <a:off x="926756" y="27251171"/>
            <a:ext cx="13750584" cy="1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60">
            <a:extLst>
              <a:ext uri="{FF2B5EF4-FFF2-40B4-BE49-F238E27FC236}">
                <a16:creationId xmlns:a16="http://schemas.microsoft.com/office/drawing/2014/main" id="{55DAD6C8-EA4F-8F4F-B02D-43ED653EEAAD}"/>
              </a:ext>
            </a:extLst>
          </p:cNvPr>
          <p:cNvPicPr>
            <a:picLocks noChangeAspect="1"/>
          </p:cNvPicPr>
          <p:nvPr/>
        </p:nvPicPr>
        <p:blipFill>
          <a:blip r:embed="rId42"/>
          <a:stretch>
            <a:fillRect/>
          </a:stretch>
        </p:blipFill>
        <p:spPr>
          <a:xfrm>
            <a:off x="13050972" y="27572550"/>
            <a:ext cx="1212275" cy="388843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1EEAF9AD-561D-E54D-8DF2-6AF5E8DD0A98}"/>
              </a:ext>
            </a:extLst>
          </p:cNvPr>
          <p:cNvPicPr>
            <a:picLocks noChangeAspect="1"/>
          </p:cNvPicPr>
          <p:nvPr/>
        </p:nvPicPr>
        <p:blipFill>
          <a:blip r:embed="rId43"/>
          <a:stretch>
            <a:fillRect/>
          </a:stretch>
        </p:blipFill>
        <p:spPr>
          <a:xfrm>
            <a:off x="8805557" y="27482986"/>
            <a:ext cx="1650423" cy="458451"/>
          </a:xfrm>
          <a:prstGeom prst="rect">
            <a:avLst/>
          </a:prstGeom>
        </p:spPr>
      </p:pic>
      <p:sp>
        <p:nvSpPr>
          <p:cNvPr id="65" name="TextBox 64">
            <a:extLst>
              <a:ext uri="{FF2B5EF4-FFF2-40B4-BE49-F238E27FC236}">
                <a16:creationId xmlns:a16="http://schemas.microsoft.com/office/drawing/2014/main" id="{AADCD35C-213A-E545-9771-AAB2CE38B7D8}"/>
              </a:ext>
            </a:extLst>
          </p:cNvPr>
          <p:cNvSpPr txBox="1"/>
          <p:nvPr/>
        </p:nvSpPr>
        <p:spPr>
          <a:xfrm>
            <a:off x="1464469" y="50820638"/>
            <a:ext cx="18473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112F08C4-6AD5-C440-B6B1-C4B5C894C40A}"/>
              </a:ext>
            </a:extLst>
          </p:cNvPr>
          <p:cNvSpPr/>
          <p:nvPr/>
        </p:nvSpPr>
        <p:spPr>
          <a:xfrm>
            <a:off x="1085516" y="33822862"/>
            <a:ext cx="524127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b="1" dirty="0" err="1"/>
              <a:t>Stability</a:t>
            </a:r>
            <a:r>
              <a:rPr lang="it-IT" sz="2700" b="1" dirty="0"/>
              <a:t> </a:t>
            </a:r>
            <a:r>
              <a:rPr lang="it-IT" sz="2700" b="1" dirty="0" err="1"/>
              <a:t>diagram</a:t>
            </a:r>
            <a:r>
              <a:rPr lang="it-IT" sz="2700" b="1" dirty="0"/>
              <a:t> of </a:t>
            </a:r>
            <a:r>
              <a:rPr lang="it-IT" sz="2700" b="1" dirty="0" err="1"/>
              <a:t>resonator</a:t>
            </a:r>
            <a:r>
              <a:rPr lang="it-IT" sz="2700" b="1" dirty="0"/>
              <a:t> </a:t>
            </a:r>
            <a:r>
              <a:rPr lang="it-IT" sz="2700" dirty="0"/>
              <a:t>(# of </a:t>
            </a:r>
            <a:r>
              <a:rPr lang="it-IT" sz="2700" dirty="0" err="1"/>
              <a:t>stable</a:t>
            </a:r>
            <a:r>
              <a:rPr lang="it-IT" sz="2700" dirty="0"/>
              <a:t> </a:t>
            </a:r>
            <a:r>
              <a:rPr lang="it-IT" sz="2700" dirty="0" err="1"/>
              <a:t>amplitudes</a:t>
            </a:r>
            <a:r>
              <a:rPr lang="it-IT" sz="2700" dirty="0"/>
              <a:t>)</a:t>
            </a:r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BD7396A6-3142-4C4D-9381-7356E2D59B00}"/>
              </a:ext>
            </a:extLst>
          </p:cNvPr>
          <p:cNvSpPr/>
          <p:nvPr/>
        </p:nvSpPr>
        <p:spPr>
          <a:xfrm>
            <a:off x="7725091" y="33861646"/>
            <a:ext cx="55506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700" dirty="0" err="1"/>
              <a:t>Detection</a:t>
            </a:r>
            <a:r>
              <a:rPr lang="it-IT" sz="2700" dirty="0"/>
              <a:t> of </a:t>
            </a:r>
            <a:r>
              <a:rPr lang="it-IT" sz="2700" dirty="0" err="1"/>
              <a:t>multistability</a:t>
            </a:r>
            <a:r>
              <a:rPr lang="it-IT" sz="2700" dirty="0"/>
              <a:t> </a:t>
            </a:r>
            <a:r>
              <a:rPr lang="it-IT" sz="2700" dirty="0" err="1"/>
              <a:t>through</a:t>
            </a:r>
            <a:r>
              <a:rPr lang="it-IT" sz="2700" dirty="0"/>
              <a:t> </a:t>
            </a:r>
            <a:r>
              <a:rPr lang="it-IT" sz="2700" b="1" dirty="0" err="1"/>
              <a:t>current</a:t>
            </a:r>
            <a:r>
              <a:rPr lang="it-IT" sz="2700" b="1" dirty="0"/>
              <a:t> </a:t>
            </a:r>
            <a:r>
              <a:rPr lang="it-IT" sz="2700" b="1" dirty="0" err="1"/>
              <a:t>measurement</a:t>
            </a:r>
            <a:endParaRPr lang="it-IT" sz="2700" b="1" dirty="0"/>
          </a:p>
        </p:txBody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80EF28BD-53E2-634D-934A-52851029C2A1}"/>
              </a:ext>
            </a:extLst>
          </p:cNvPr>
          <p:cNvPicPr>
            <a:picLocks noChangeAspect="1"/>
          </p:cNvPicPr>
          <p:nvPr/>
        </p:nvPicPr>
        <p:blipFill>
          <a:blip r:embed="rId44"/>
          <a:stretch>
            <a:fillRect/>
          </a:stretch>
        </p:blipFill>
        <p:spPr>
          <a:xfrm>
            <a:off x="5370131" y="32454397"/>
            <a:ext cx="1058364" cy="315652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B6908DAB-D78A-9743-A82E-14BE8F23C0BC}"/>
              </a:ext>
            </a:extLst>
          </p:cNvPr>
          <p:cNvPicPr>
            <a:picLocks noChangeAspect="1"/>
          </p:cNvPicPr>
          <p:nvPr/>
        </p:nvPicPr>
        <p:blipFill>
          <a:blip r:embed="rId45"/>
          <a:stretch>
            <a:fillRect/>
          </a:stretch>
        </p:blipFill>
        <p:spPr>
          <a:xfrm>
            <a:off x="9467840" y="28395511"/>
            <a:ext cx="1053524" cy="314209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DE1DB5B4-8CE0-BE47-867A-F1C02BAC6443}"/>
              </a:ext>
            </a:extLst>
          </p:cNvPr>
          <p:cNvPicPr>
            <a:picLocks noChangeAspect="1"/>
          </p:cNvPicPr>
          <p:nvPr/>
        </p:nvPicPr>
        <p:blipFill>
          <a:blip r:embed="rId46"/>
          <a:stretch>
            <a:fillRect/>
          </a:stretch>
        </p:blipFill>
        <p:spPr>
          <a:xfrm>
            <a:off x="11403662" y="37875318"/>
            <a:ext cx="2609490" cy="347932"/>
          </a:xfrm>
          <a:prstGeom prst="rect">
            <a:avLst/>
          </a:prstGeom>
        </p:spPr>
      </p:pic>
      <p:cxnSp>
        <p:nvCxnSpPr>
          <p:cNvPr id="231" name="Straight Arrow Connector 230">
            <a:extLst>
              <a:ext uri="{FF2B5EF4-FFF2-40B4-BE49-F238E27FC236}">
                <a16:creationId xmlns:a16="http://schemas.microsoft.com/office/drawing/2014/main" id="{F694D476-CEDE-2C48-9AAE-AED1164E82B3}"/>
              </a:ext>
            </a:extLst>
          </p:cNvPr>
          <p:cNvCxnSpPr>
            <a:cxnSpLocks/>
          </p:cNvCxnSpPr>
          <p:nvPr/>
        </p:nvCxnSpPr>
        <p:spPr>
          <a:xfrm flipV="1">
            <a:off x="12691486" y="37363292"/>
            <a:ext cx="0" cy="438302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552443"/>
      </p:ext>
    </p:extLst>
  </p:cSld>
  <p:clrMapOvr>
    <a:masterClrMapping/>
  </p:clrMapOvr>
</p:sld>
</file>

<file path=ppt/theme/theme1.xml><?xml version="1.0" encoding="utf-8"?>
<a:theme xmlns:a="http://schemas.openxmlformats.org/drawingml/2006/main" name="Universtiät Konstanz Design">
  <a:themeElements>
    <a:clrScheme name="UNIK Farben PowerPoint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009AD1"/>
      </a:accent1>
      <a:accent2>
        <a:srgbClr val="59B6DC"/>
      </a:accent2>
      <a:accent3>
        <a:srgbClr val="A0D3E6"/>
      </a:accent3>
      <a:accent4>
        <a:srgbClr val="C8E5EF"/>
      </a:accent4>
      <a:accent5>
        <a:srgbClr val="B2B2B2"/>
      </a:accent5>
      <a:accent6>
        <a:srgbClr val="808080"/>
      </a:accent6>
      <a:hlink>
        <a:srgbClr val="5F5F5F"/>
      </a:hlink>
      <a:folHlink>
        <a:srgbClr val="919191"/>
      </a:folHlink>
    </a:clrScheme>
    <a:fontScheme name="UNIK Schrifte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PT_UNIK_004_141210_001.potx" id="{D5C4D1FF-0076-4A15-A409-554B8B0B2150}" vid="{2F6AA3DA-7512-4909-A2F0-00BCBEA17D62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Postervorlage_DIN_A0_Hochformat</Template>
  <TotalTime>1025</TotalTime>
  <Words>566</Words>
  <Application>Microsoft Macintosh PowerPoint</Application>
  <PresentationFormat>Custom</PresentationFormat>
  <Paragraphs>82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Universtiät Konstanz Design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Merken-Elemente</dc:title>
  <dc:creator>gillian</dc:creator>
  <cp:keywords>Hochformat</cp:keywords>
  <dc:description>Vorlage Plakat Elemente – Office 2010;_x000d_
Version 002;_x000d_
2015-03-17;</dc:description>
  <cp:lastModifiedBy>Mattia Mantovani</cp:lastModifiedBy>
  <cp:revision>206</cp:revision>
  <cp:lastPrinted>2019-11-06T12:01:36Z</cp:lastPrinted>
  <dcterms:created xsi:type="dcterms:W3CDTF">2019-01-18T08:55:43Z</dcterms:created>
  <dcterms:modified xsi:type="dcterms:W3CDTF">2019-11-09T17:07:46Z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Erstellt von">
    <vt:lpwstr>STRICHPUNKT</vt:lpwstr>
  </property>
  <property fmtid="{D5CDD505-2E9C-101B-9397-08002B2CF9AE}" pid="3" name="Erstellt am">
    <vt:lpwstr>10.02.2015</vt:lpwstr>
  </property>
  <property fmtid="{D5CDD505-2E9C-101B-9397-08002B2CF9AE}" pid="4" name="Bearbeiter">
    <vt:lpwstr>gadamovich | office implementation</vt:lpwstr>
  </property>
  <property fmtid="{D5CDD505-2E9C-101B-9397-08002B2CF9AE}" pid="5" name="Version">
    <vt:lpwstr>002</vt:lpwstr>
  </property>
  <property fmtid="{D5CDD505-2E9C-101B-9397-08002B2CF9AE}" pid="6" name="Version vom">
    <vt:lpwstr>17.03.2015</vt:lpwstr>
  </property>
</Properties>
</file>

<file path=docProps/thumbnail.jpeg>
</file>